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 id="2147484012" r:id="rId2"/>
  </p:sldMasterIdLst>
  <p:notesMasterIdLst>
    <p:notesMasterId r:id="rId24"/>
  </p:notesMasterIdLst>
  <p:sldIdLst>
    <p:sldId id="3178" r:id="rId3"/>
    <p:sldId id="3161" r:id="rId4"/>
    <p:sldId id="3181" r:id="rId5"/>
    <p:sldId id="3171" r:id="rId6"/>
    <p:sldId id="3156" r:id="rId7"/>
    <p:sldId id="3157" r:id="rId8"/>
    <p:sldId id="3183" r:id="rId9"/>
    <p:sldId id="3160" r:id="rId10"/>
    <p:sldId id="3170" r:id="rId11"/>
    <p:sldId id="3154" r:id="rId12"/>
    <p:sldId id="3169" r:id="rId13"/>
    <p:sldId id="3148" r:id="rId14"/>
    <p:sldId id="3149" r:id="rId15"/>
    <p:sldId id="3168" r:id="rId16"/>
    <p:sldId id="3155" r:id="rId17"/>
    <p:sldId id="3184" r:id="rId18"/>
    <p:sldId id="3158" r:id="rId19"/>
    <p:sldId id="3190" r:id="rId20"/>
    <p:sldId id="3182" r:id="rId21"/>
    <p:sldId id="3152" r:id="rId22"/>
    <p:sldId id="3185" r:id="rId23"/>
  </p:sldIdLst>
  <p:sldSz cx="12858750" cy="7232650"/>
  <p:notesSz cx="6858000" cy="9144000"/>
  <p:custDataLst>
    <p:tags r:id="rId2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12" userDrawn="1">
          <p15:clr>
            <a:srgbClr val="A4A3A4"/>
          </p15:clr>
        </p15:guide>
        <p15:guide id="5" orient="horz" pos="4183" userDrawn="1">
          <p15:clr>
            <a:srgbClr val="A4A3A4"/>
          </p15:clr>
        </p15:guide>
        <p15:guide id="6" pos="7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94C"/>
    <a:srgbClr val="108136"/>
    <a:srgbClr val="CE3184"/>
    <a:srgbClr val="87AE1F"/>
    <a:srgbClr val="02B8CD"/>
    <a:srgbClr val="2E7438"/>
    <a:srgbClr val="063A3C"/>
    <a:srgbClr val="0E1F0D"/>
    <a:srgbClr val="266435"/>
    <a:srgbClr val="2865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69" autoAdjust="0"/>
    <p:restoredTop sz="92986" autoAdjust="0"/>
  </p:normalViewPr>
  <p:slideViewPr>
    <p:cSldViewPr>
      <p:cViewPr>
        <p:scale>
          <a:sx n="78" d="100"/>
          <a:sy n="78" d="100"/>
        </p:scale>
        <p:origin x="1050" y="144"/>
      </p:cViewPr>
      <p:guideLst>
        <p:guide orient="horz" pos="373"/>
        <p:guide pos="4050"/>
        <p:guide pos="512"/>
        <p:guide orient="horz" pos="4183"/>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2019/6/26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7EFFEE-2121-4C4A-AA6A-67396F874B34}" type="slidenum">
              <a:rPr lang="zh-CN" altLang="en-US" smtClean="0"/>
              <a:t>1</a:t>
            </a:fld>
            <a:endParaRPr lang="zh-CN" altLang="en-US"/>
          </a:p>
        </p:txBody>
      </p:sp>
    </p:spTree>
    <p:extLst>
      <p:ext uri="{BB962C8B-B14F-4D97-AF65-F5344CB8AC3E}">
        <p14:creationId xmlns:p14="http://schemas.microsoft.com/office/powerpoint/2010/main" val="2817883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headEnd/>
            <a:tailEnd/>
          </a:ln>
        </p:spPr>
      </p:sp>
      <p:sp>
        <p:nvSpPr>
          <p:cNvPr id="1433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10912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从本次用户调研，经过小组初步讨论，决定采用较为省时省力的电子调查问卷的方式。</a:t>
            </a:r>
            <a:br>
              <a:rPr lang="zh-CN" altLang="en-US" dirty="0"/>
            </a:br>
            <a:r>
              <a:rPr lang="zh-CN" altLang="en-US" dirty="0"/>
              <a:t>前期小组讨论，就小组项目需要，最后设置了</a:t>
            </a:r>
            <a:r>
              <a:rPr lang="en-US" altLang="zh-CN" dirty="0"/>
              <a:t>20</a:t>
            </a:r>
            <a:r>
              <a:rPr lang="zh-CN" altLang="en-US" dirty="0"/>
              <a:t>个较有代表性的问题。之后借助免费问卷调查网站，进行对</a:t>
            </a:r>
            <a:r>
              <a:rPr lang="en-US" altLang="zh-CN" dirty="0"/>
              <a:t>20</a:t>
            </a:r>
            <a:r>
              <a:rPr lang="zh-CN" altLang="en-US" dirty="0"/>
              <a:t>问题详细的设计排版，以网页的方式分享到朋友圈、微博等社交平台。最后我们收到了</a:t>
            </a:r>
            <a:r>
              <a:rPr lang="en-US" altLang="zh-CN" dirty="0"/>
              <a:t>46</a:t>
            </a:r>
            <a:r>
              <a:rPr lang="zh-CN" altLang="en-US" dirty="0"/>
              <a:t>分数据。经过对这</a:t>
            </a:r>
            <a:r>
              <a:rPr lang="en-US" altLang="zh-CN" dirty="0"/>
              <a:t>46</a:t>
            </a:r>
            <a:r>
              <a:rPr lang="zh-CN" altLang="en-US" dirty="0"/>
              <a:t>分数据的分析，我们找出了几个对家装具有代表性的问题，</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2685309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TextEdit="1"/>
          </p:cNvSpPr>
          <p:nvPr>
            <p:ph type="sldImg"/>
          </p:nvPr>
        </p:nvSpPr>
        <p:spPr bwMode="auto">
          <a:noFill/>
          <a:ln>
            <a:solidFill>
              <a:srgbClr val="000000"/>
            </a:solidFill>
            <a:miter lim="800000"/>
            <a:headEnd/>
            <a:tailEnd/>
          </a:ln>
        </p:spPr>
      </p:sp>
      <p:sp>
        <p:nvSpPr>
          <p:cNvPr id="2457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642016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b="0" i="0" kern="1200" dirty="0">
                <a:solidFill>
                  <a:schemeClr val="tx1"/>
                </a:solidFill>
                <a:effectLst/>
                <a:latin typeface="+mn-lt"/>
                <a:ea typeface="+mn-ea"/>
                <a:cs typeface="+mn-cs"/>
              </a:rPr>
              <a:t>WBS</a:t>
            </a:r>
            <a:r>
              <a:rPr lang="zh-CN" altLang="en-US" sz="1300" b="0" i="0" kern="1200" dirty="0">
                <a:solidFill>
                  <a:schemeClr val="tx1"/>
                </a:solidFill>
                <a:effectLst/>
                <a:latin typeface="+mn-lt"/>
                <a:ea typeface="+mn-ea"/>
                <a:cs typeface="+mn-cs"/>
              </a:rPr>
              <a:t>（</a:t>
            </a:r>
            <a:r>
              <a:rPr lang="en-US" altLang="zh-CN" sz="1300" b="0" i="0" kern="1200" dirty="0">
                <a:solidFill>
                  <a:schemeClr val="tx1"/>
                </a:solidFill>
                <a:effectLst/>
                <a:latin typeface="+mn-lt"/>
                <a:ea typeface="+mn-ea"/>
                <a:cs typeface="+mn-cs"/>
              </a:rPr>
              <a:t>Work Breakdown Structure</a:t>
            </a:r>
            <a:r>
              <a:rPr lang="zh-CN" altLang="en-US" sz="1300" b="0" i="0" kern="1200" dirty="0">
                <a:solidFill>
                  <a:schemeClr val="tx1"/>
                </a:solidFill>
                <a:effectLst/>
                <a:latin typeface="+mn-lt"/>
                <a:ea typeface="+mn-ea"/>
                <a:cs typeface="+mn-cs"/>
              </a:rPr>
              <a:t>，即工作分解结构，是根据项目目标把工作分解成许多层次分明的、可交付成果的工作任务，然后用逻辑图形或树形结构表示出来）</a:t>
            </a:r>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13</a:t>
            </a:fld>
            <a:endParaRPr lang="en-US" altLang="zh-CN"/>
          </a:p>
        </p:txBody>
      </p:sp>
    </p:spTree>
    <p:extLst>
      <p:ext uri="{BB962C8B-B14F-4D97-AF65-F5344CB8AC3E}">
        <p14:creationId xmlns:p14="http://schemas.microsoft.com/office/powerpoint/2010/main" val="987838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466643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headEnd/>
            <a:tailEnd/>
          </a:ln>
        </p:spPr>
      </p:sp>
      <p:sp>
        <p:nvSpPr>
          <p:cNvPr id="1433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7411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1546308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headEnd/>
            <a:tailEnd/>
          </a:ln>
        </p:spPr>
      </p:sp>
      <p:sp>
        <p:nvSpPr>
          <p:cNvPr id="1433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38717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TextEdit="1"/>
          </p:cNvSpPr>
          <p:nvPr>
            <p:ph type="sldImg"/>
          </p:nvPr>
        </p:nvSpPr>
        <p:spPr bwMode="auto">
          <a:noFill/>
          <a:ln>
            <a:solidFill>
              <a:srgbClr val="000000"/>
            </a:solidFill>
            <a:miter lim="800000"/>
            <a:headEnd/>
            <a:tailEnd/>
          </a:ln>
        </p:spPr>
      </p:sp>
      <p:sp>
        <p:nvSpPr>
          <p:cNvPr id="2457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267942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20195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t>2</a:t>
            </a:fld>
            <a:endParaRPr lang="zh-CN" altLang="en-US"/>
          </a:p>
        </p:txBody>
      </p:sp>
    </p:spTree>
    <p:extLst>
      <p:ext uri="{BB962C8B-B14F-4D97-AF65-F5344CB8AC3E}">
        <p14:creationId xmlns:p14="http://schemas.microsoft.com/office/powerpoint/2010/main" val="749186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headEnd/>
            <a:tailEnd/>
          </a:ln>
        </p:spPr>
      </p:sp>
      <p:sp>
        <p:nvSpPr>
          <p:cNvPr id="1433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967147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7EFFEE-2121-4C4A-AA6A-67396F874B34}" type="slidenum">
              <a:rPr lang="zh-CN" altLang="en-US" smtClean="0"/>
              <a:t>21</a:t>
            </a:fld>
            <a:endParaRPr lang="zh-CN" altLang="en-US"/>
          </a:p>
        </p:txBody>
      </p:sp>
    </p:spTree>
    <p:extLst>
      <p:ext uri="{BB962C8B-B14F-4D97-AF65-F5344CB8AC3E}">
        <p14:creationId xmlns:p14="http://schemas.microsoft.com/office/powerpoint/2010/main" val="327905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53001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该“家装的漫游和交互系统”，主要是用于对家装的三维展示，实现顾客身临其境的感觉。由于主要是用于三维展示，可以将软件直接安装在计算机上面，也可以将软件嵌入到网站内，实现顾客不用亲自到装修地而自己就可以在线浏览的效果</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latinLnBrk="1"/>
            <a:endParaRPr lang="zh-CN" altLang="en-US" sz="1400" dirty="0"/>
          </a:p>
        </p:txBody>
      </p:sp>
      <p:sp>
        <p:nvSpPr>
          <p:cNvPr id="4" name="灯片编号占位符 3"/>
          <p:cNvSpPr>
            <a:spLocks noGrp="1"/>
          </p:cNvSpPr>
          <p:nvPr>
            <p:ph type="sldNum" sz="quarter" idx="10"/>
          </p:nvPr>
        </p:nvSpPr>
        <p:spPr/>
        <p:txBody>
          <a:bodyPr/>
          <a:lstStyle/>
          <a:p>
            <a:fld id="{DBAFBD33-0E80-4B03-BDEC-5ABB56D86918}" type="slidenum">
              <a:rPr lang="zh-CN" altLang="en-US" smtClean="0"/>
              <a:t>4</a:t>
            </a:fld>
            <a:endParaRPr lang="zh-CN" altLang="en-US"/>
          </a:p>
        </p:txBody>
      </p:sp>
    </p:spTree>
    <p:extLst>
      <p:ext uri="{BB962C8B-B14F-4D97-AF65-F5344CB8AC3E}">
        <p14:creationId xmlns:p14="http://schemas.microsoft.com/office/powerpoint/2010/main" val="258519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headEnd/>
            <a:tailEnd/>
          </a:ln>
        </p:spPr>
      </p:sp>
      <p:sp>
        <p:nvSpPr>
          <p:cNvPr id="14338" name="Rectangle 3"/>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在虚拟室内漫游系统中，用户可以自由地浏览整个场景。系统的总体设计目标满足虚拟现实技术的实时性和交互性的特点及要求。</a:t>
            </a:r>
            <a:endParaRPr lang="en-GB"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endParaRPr lang="zh-CN" altLang="en-US" dirty="0"/>
          </a:p>
        </p:txBody>
      </p:sp>
    </p:spTree>
    <p:extLst>
      <p:ext uri="{BB962C8B-B14F-4D97-AF65-F5344CB8AC3E}">
        <p14:creationId xmlns:p14="http://schemas.microsoft.com/office/powerpoint/2010/main" val="2709179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Rot="1" noChangeAspect="1" noTextEdit="1"/>
          </p:cNvSpPr>
          <p:nvPr>
            <p:ph type="sldImg"/>
          </p:nvPr>
        </p:nvSpPr>
        <p:spPr bwMode="auto">
          <a:noFill/>
          <a:ln>
            <a:solidFill>
              <a:srgbClr val="000000"/>
            </a:solidFill>
            <a:miter lim="800000"/>
            <a:headEnd/>
            <a:tailEnd/>
          </a:ln>
        </p:spPr>
      </p:sp>
      <p:sp>
        <p:nvSpPr>
          <p:cNvPr id="14338" name="Rectangle 3"/>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4297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1280293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002957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400" b="1" dirty="0">
                <a:solidFill>
                  <a:schemeClr val="tx1">
                    <a:lumMod val="65000"/>
                    <a:lumOff val="35000"/>
                  </a:schemeClr>
                </a:solidFill>
                <a:latin typeface="Franklin Gothic Book" panose="020B0503020102020204" pitchFamily="34" charset="0"/>
                <a:ea typeface="Segoe UI Emoji" panose="020B0502040204020203" pitchFamily="34" charset="0"/>
              </a:rPr>
              <a:t>确定了我们的开发项目，进行了</a:t>
            </a:r>
            <a:r>
              <a:rPr lang="en-US" altLang="zh-CN" sz="1400" b="1" dirty="0">
                <a:solidFill>
                  <a:schemeClr val="tx1">
                    <a:lumMod val="65000"/>
                    <a:lumOff val="35000"/>
                  </a:schemeClr>
                </a:solidFill>
                <a:latin typeface="Franklin Gothic Book" panose="020B0503020102020204" pitchFamily="34" charset="0"/>
                <a:ea typeface="Segoe UI Emoji" panose="020B0502040204020203" pitchFamily="34" charset="0"/>
              </a:rPr>
              <a:t>NABCD</a:t>
            </a:r>
            <a:r>
              <a:rPr lang="zh-CN" altLang="en-US" sz="1400" b="1" dirty="0">
                <a:solidFill>
                  <a:schemeClr val="tx1">
                    <a:lumMod val="65000"/>
                    <a:lumOff val="35000"/>
                  </a:schemeClr>
                </a:solidFill>
                <a:latin typeface="Franklin Gothic Book" panose="020B0503020102020204" pitchFamily="34" charset="0"/>
                <a:ea typeface="Segoe UI Emoji" panose="020B0502040204020203" pitchFamily="34" charset="0"/>
              </a:rPr>
              <a:t>的分析，做出了以下的评价：</a:t>
            </a:r>
            <a:endParaRPr lang="zh-CN" altLang="en-US" sz="1400" b="1" dirty="0">
              <a:solidFill>
                <a:schemeClr val="tx1">
                  <a:lumMod val="65000"/>
                  <a:lumOff val="35000"/>
                </a:schemeClr>
              </a:solidFill>
              <a:latin typeface="Franklin Gothic Book" panose="020B0503020102020204" pitchFamily="34" charset="0"/>
              <a:ea typeface="+mn-ea"/>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000722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自定义版式">
    <p:bg>
      <p:bgPr>
        <a:solidFill>
          <a:srgbClr val="FCFB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64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82C926-329E-43DE-A990-3A07A2A534C7}" type="datetimeFigureOut">
              <a:rPr lang="zh-CN" altLang="en-US" smtClean="0"/>
              <a:t>2019/6/26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1C3CEF-B625-4558-9E75-934060632C1B}" type="slidenum">
              <a:rPr lang="zh-CN" altLang="en-US" smtClean="0"/>
              <a:t>‹#›</a:t>
            </a:fld>
            <a:endParaRPr lang="zh-CN" altLang="en-US"/>
          </a:p>
        </p:txBody>
      </p:sp>
    </p:spTree>
    <p:extLst>
      <p:ext uri="{BB962C8B-B14F-4D97-AF65-F5344CB8AC3E}">
        <p14:creationId xmlns:p14="http://schemas.microsoft.com/office/powerpoint/2010/main" val="138534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52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自定义版式">
    <p:bg>
      <p:bgPr>
        <a:solidFill>
          <a:srgbClr val="FCFB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64411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858750" cy="7232650"/>
          </a:xfrm>
          <a:prstGeom prst="rect">
            <a:avLst/>
          </a:prstGeom>
          <a:gradFill flip="none" rotWithShape="1">
            <a:gsLst>
              <a:gs pos="0">
                <a:srgbClr val="FFFFFF"/>
              </a:gs>
              <a:gs pos="73000">
                <a:srgbClr val="E6E6E6"/>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4006" r:id="rId1"/>
  </p:sldLayoutIdLst>
  <p:txStyles>
    <p:titleStyle>
      <a:lvl1pPr algn="l" defTabSz="9144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76" rtl="0" eaLnBrk="1" latinLnBrk="0" hangingPunct="1">
        <a:defRPr sz="1800" kern="1200">
          <a:solidFill>
            <a:schemeClr val="tx1"/>
          </a:solidFill>
          <a:latin typeface="+mn-lt"/>
          <a:ea typeface="+mn-ea"/>
          <a:cs typeface="+mn-cs"/>
        </a:defRPr>
      </a:lvl1pPr>
      <a:lvl2pPr marL="457239" algn="l" defTabSz="914476" rtl="0" eaLnBrk="1" latinLnBrk="0" hangingPunct="1">
        <a:defRPr sz="1800" kern="1200">
          <a:solidFill>
            <a:schemeClr val="tx1"/>
          </a:solidFill>
          <a:latin typeface="+mn-lt"/>
          <a:ea typeface="+mn-ea"/>
          <a:cs typeface="+mn-cs"/>
        </a:defRPr>
      </a:lvl2pPr>
      <a:lvl3pPr marL="914476" algn="l" defTabSz="914476" rtl="0" eaLnBrk="1" latinLnBrk="0" hangingPunct="1">
        <a:defRPr sz="1800" kern="1200">
          <a:solidFill>
            <a:schemeClr val="tx1"/>
          </a:solidFill>
          <a:latin typeface="+mn-lt"/>
          <a:ea typeface="+mn-ea"/>
          <a:cs typeface="+mn-cs"/>
        </a:defRPr>
      </a:lvl3pPr>
      <a:lvl4pPr marL="1371714" algn="l" defTabSz="914476" rtl="0" eaLnBrk="1" latinLnBrk="0" hangingPunct="1">
        <a:defRPr sz="1800" kern="1200">
          <a:solidFill>
            <a:schemeClr val="tx1"/>
          </a:solidFill>
          <a:latin typeface="+mn-lt"/>
          <a:ea typeface="+mn-ea"/>
          <a:cs typeface="+mn-cs"/>
        </a:defRPr>
      </a:lvl4pPr>
      <a:lvl5pPr marL="1828953" algn="l" defTabSz="914476" rtl="0" eaLnBrk="1" latinLnBrk="0" hangingPunct="1">
        <a:defRPr sz="1800" kern="1200">
          <a:solidFill>
            <a:schemeClr val="tx1"/>
          </a:solidFill>
          <a:latin typeface="+mn-lt"/>
          <a:ea typeface="+mn-ea"/>
          <a:cs typeface="+mn-cs"/>
        </a:defRPr>
      </a:lvl5pPr>
      <a:lvl6pPr marL="2286191" algn="l" defTabSz="914476" rtl="0" eaLnBrk="1" latinLnBrk="0" hangingPunct="1">
        <a:defRPr sz="1800" kern="1200">
          <a:solidFill>
            <a:schemeClr val="tx1"/>
          </a:solidFill>
          <a:latin typeface="+mn-lt"/>
          <a:ea typeface="+mn-ea"/>
          <a:cs typeface="+mn-cs"/>
        </a:defRPr>
      </a:lvl6pPr>
      <a:lvl7pPr marL="2743429" algn="l" defTabSz="914476" rtl="0" eaLnBrk="1" latinLnBrk="0" hangingPunct="1">
        <a:defRPr sz="1800" kern="1200">
          <a:solidFill>
            <a:schemeClr val="tx1"/>
          </a:solidFill>
          <a:latin typeface="+mn-lt"/>
          <a:ea typeface="+mn-ea"/>
          <a:cs typeface="+mn-cs"/>
        </a:defRPr>
      </a:lvl7pPr>
      <a:lvl8pPr marL="3200667" algn="l" defTabSz="914476" rtl="0" eaLnBrk="1" latinLnBrk="0" hangingPunct="1">
        <a:defRPr sz="1800" kern="1200">
          <a:solidFill>
            <a:schemeClr val="tx1"/>
          </a:solidFill>
          <a:latin typeface="+mn-lt"/>
          <a:ea typeface="+mn-ea"/>
          <a:cs typeface="+mn-cs"/>
        </a:defRPr>
      </a:lvl8pPr>
      <a:lvl9pPr marL="3657906" algn="l" defTabSz="91447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C82C926-329E-43DE-A990-3A07A2A534C7}" type="datetimeFigureOut">
              <a:rPr lang="zh-CN" altLang="en-US" smtClean="0"/>
              <a:t>2019/6/26</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DB1C3CEF-B625-4558-9E75-934060632C1B}" type="slidenum">
              <a:rPr lang="zh-CN" altLang="en-US" smtClean="0"/>
              <a:t>‹#›</a:t>
            </a:fld>
            <a:endParaRPr lang="zh-CN" altLang="en-US"/>
          </a:p>
        </p:txBody>
      </p:sp>
    </p:spTree>
    <p:extLst>
      <p:ext uri="{BB962C8B-B14F-4D97-AF65-F5344CB8AC3E}">
        <p14:creationId xmlns:p14="http://schemas.microsoft.com/office/powerpoint/2010/main" val="3169895388"/>
      </p:ext>
    </p:extLst>
  </p:cSld>
  <p:clrMap bg1="lt1" tx1="dk1" bg2="lt2" tx2="dk2" accent1="accent1" accent2="accent2" accent3="accent3" accent4="accent4" accent5="accent5" accent6="accent6" hlink="hlink" folHlink="folHlink"/>
  <p:sldLayoutIdLst>
    <p:sldLayoutId id="2147484019" r:id="rId1"/>
    <p:sldLayoutId id="2147484084" r:id="rId2"/>
    <p:sldLayoutId id="214748408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3.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88" y="-645"/>
            <a:ext cx="12860338" cy="7233940"/>
          </a:xfrm>
          <a:prstGeom prst="rect">
            <a:avLst/>
          </a:prstGeom>
        </p:spPr>
      </p:pic>
      <p:sp>
        <p:nvSpPr>
          <p:cNvPr id="9" name="等腰三角形 8"/>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59"/>
          <p:cNvSpPr>
            <a:spLocks noChangeArrowheads="1"/>
          </p:cNvSpPr>
          <p:nvPr/>
        </p:nvSpPr>
        <p:spPr bwMode="auto">
          <a:xfrm>
            <a:off x="3194412" y="4383097"/>
            <a:ext cx="646992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cap="all" dirty="0">
                <a:solidFill>
                  <a:srgbClr val="2E7438"/>
                </a:solidFill>
                <a:cs typeface="Arial" panose="020B0604020202020204" pitchFamily="34" charset="0"/>
              </a:rPr>
              <a:t>逆袭团队</a:t>
            </a:r>
          </a:p>
        </p:txBody>
      </p:sp>
      <p:sp>
        <p:nvSpPr>
          <p:cNvPr id="15" name="矩形 259"/>
          <p:cNvSpPr>
            <a:spLocks noChangeArrowheads="1"/>
          </p:cNvSpPr>
          <p:nvPr/>
        </p:nvSpPr>
        <p:spPr bwMode="auto">
          <a:xfrm>
            <a:off x="4368950" y="5062714"/>
            <a:ext cx="47247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800" cap="all" dirty="0">
                <a:solidFill>
                  <a:srgbClr val="063A3C"/>
                </a:solidFill>
                <a:cs typeface="Arial" panose="020B0604020202020204" pitchFamily="34" charset="0"/>
              </a:rPr>
              <a:t>团队成员：马亮、徐明锦、司昕劼、杨巧丽</a:t>
            </a:r>
          </a:p>
        </p:txBody>
      </p:sp>
      <p:sp>
        <p:nvSpPr>
          <p:cNvPr id="16" name="矩形 259"/>
          <p:cNvSpPr>
            <a:spLocks noChangeArrowheads="1"/>
          </p:cNvSpPr>
          <p:nvPr/>
        </p:nvSpPr>
        <p:spPr bwMode="auto">
          <a:xfrm>
            <a:off x="2396927" y="1478449"/>
            <a:ext cx="849694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8000" b="1" cap="all" dirty="0">
                <a:blipFill>
                  <a:blip r:embed="rId4"/>
                  <a:stretch>
                    <a:fillRect/>
                  </a:stretch>
                </a:blipFill>
                <a:latin typeface="Impact" panose="020B0806030902050204" pitchFamily="34" charset="0"/>
                <a:ea typeface="叶根友毛笔行书2.0版" panose="02010601030101010101" pitchFamily="2" charset="-122"/>
                <a:cs typeface="Arial" panose="020B0604020202020204" pitchFamily="34" charset="0"/>
              </a:rPr>
              <a:t>家装的漫游和交互</a:t>
            </a:r>
          </a:p>
        </p:txBody>
      </p:sp>
      <p:sp>
        <p:nvSpPr>
          <p:cNvPr id="17" name="矩形 259"/>
          <p:cNvSpPr>
            <a:spLocks noChangeArrowheads="1"/>
          </p:cNvSpPr>
          <p:nvPr/>
        </p:nvSpPr>
        <p:spPr bwMode="auto">
          <a:xfrm>
            <a:off x="5349255" y="5742331"/>
            <a:ext cx="2038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800" cap="all" dirty="0">
                <a:cs typeface="Arial" panose="020B0604020202020204" pitchFamily="34" charset="0"/>
              </a:rPr>
              <a:t>汇报人：马亮</a:t>
            </a:r>
          </a:p>
        </p:txBody>
      </p:sp>
    </p:spTree>
    <p:extLst>
      <p:ext uri="{BB962C8B-B14F-4D97-AF65-F5344CB8AC3E}">
        <p14:creationId xmlns:p14="http://schemas.microsoft.com/office/powerpoint/2010/main" val="324126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strVal val="4*#ppt_w"/>
                                          </p:val>
                                        </p:tav>
                                        <p:tav tm="100000">
                                          <p:val>
                                            <p:strVal val="#ppt_w"/>
                                          </p:val>
                                        </p:tav>
                                      </p:tavLst>
                                    </p:anim>
                                    <p:anim calcmode="lin" valueType="num">
                                      <p:cBhvr>
                                        <p:cTn id="8" dur="500" fill="hold"/>
                                        <p:tgtEl>
                                          <p:spTgt spid="18"/>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6"/>
                                        </p:tgtEl>
                                        <p:attrNameLst>
                                          <p:attrName>ppt_y</p:attrName>
                                        </p:attrNameLst>
                                      </p:cBhvr>
                                      <p:tavLst>
                                        <p:tav tm="0">
                                          <p:val>
                                            <p:strVal val="#ppt_y"/>
                                          </p:val>
                                        </p:tav>
                                        <p:tav tm="100000">
                                          <p:val>
                                            <p:strVal val="#ppt_y"/>
                                          </p:val>
                                        </p:tav>
                                      </p:tavLst>
                                    </p:anim>
                                    <p:anim calcmode="lin" valueType="num">
                                      <p:cBhvr>
                                        <p:cTn id="20"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6"/>
                                        </p:tgtEl>
                                      </p:cBhvr>
                                    </p:animEffect>
                                  </p:childTnLst>
                                </p:cTn>
                              </p:par>
                            </p:childTnLst>
                          </p:cTn>
                        </p:par>
                        <p:par>
                          <p:cTn id="23" fill="hold">
                            <p:stCondLst>
                              <p:cond delay="185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childTnLst>
                          </p:cTn>
                        </p:par>
                        <p:par>
                          <p:cTn id="27" fill="hold">
                            <p:stCondLst>
                              <p:cond delay="23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4"/>
                                        </p:tgtEl>
                                        <p:attrNameLst>
                                          <p:attrName>ppt_y</p:attrName>
                                        </p:attrNameLst>
                                      </p:cBhvr>
                                      <p:tavLst>
                                        <p:tav tm="0">
                                          <p:val>
                                            <p:strVal val="#ppt_y"/>
                                          </p:val>
                                        </p:tav>
                                        <p:tav tm="100000">
                                          <p:val>
                                            <p:strVal val="#ppt_y"/>
                                          </p:val>
                                        </p:tav>
                                      </p:tavLst>
                                    </p:anim>
                                    <p:anim calcmode="lin" valueType="num">
                                      <p:cBhvr>
                                        <p:cTn id="32"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4"/>
                                        </p:tgtEl>
                                      </p:cBhvr>
                                    </p:animEffect>
                                  </p:childTnLst>
                                </p:cTn>
                              </p:par>
                            </p:childTnLst>
                          </p:cTn>
                        </p:par>
                        <p:par>
                          <p:cTn id="35" fill="hold">
                            <p:stCondLst>
                              <p:cond delay="3000"/>
                            </p:stCondLst>
                            <p:childTnLst>
                              <p:par>
                                <p:cTn id="36" presetID="26" presetClass="emph" presetSubtype="0" fill="hold" grpId="1" nodeType="afterEffect">
                                  <p:stCondLst>
                                    <p:cond delay="0"/>
                                  </p:stCondLst>
                                  <p:iterate type="lt">
                                    <p:tmPct val="0"/>
                                  </p:iterate>
                                  <p:childTnLst>
                                    <p:animEffect transition="out" filter="fade">
                                      <p:cBhvr>
                                        <p:cTn id="37" dur="500" tmFilter="0, 0; .2, .5; .8, .5; 1, 0"/>
                                        <p:tgtEl>
                                          <p:spTgt spid="14"/>
                                        </p:tgtEl>
                                      </p:cBhvr>
                                    </p:animEffect>
                                    <p:animScale>
                                      <p:cBhvr>
                                        <p:cTn id="38" dur="250" autoRev="1" fill="hold"/>
                                        <p:tgtEl>
                                          <p:spTgt spid="14"/>
                                        </p:tgtEl>
                                      </p:cBhvr>
                                      <p:by x="105000" y="105000"/>
                                    </p:animScale>
                                  </p:childTnLst>
                                </p:cTn>
                              </p:par>
                            </p:childTnLst>
                          </p:cTn>
                        </p:par>
                        <p:par>
                          <p:cTn id="39" fill="hold">
                            <p:stCondLst>
                              <p:cond delay="35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5"/>
                                        </p:tgtEl>
                                        <p:attrNameLst>
                                          <p:attrName>ppt_y</p:attrName>
                                        </p:attrNameLst>
                                      </p:cBhvr>
                                      <p:tavLst>
                                        <p:tav tm="0">
                                          <p:val>
                                            <p:strVal val="#ppt_y"/>
                                          </p:val>
                                        </p:tav>
                                        <p:tav tm="100000">
                                          <p:val>
                                            <p:strVal val="#ppt_y"/>
                                          </p:val>
                                        </p:tav>
                                      </p:tavLst>
                                    </p:anim>
                                    <p:anim calcmode="lin" valueType="num">
                                      <p:cBhvr>
                                        <p:cTn id="44"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5"/>
                                        </p:tgtEl>
                                      </p:cBhvr>
                                    </p:animEffect>
                                  </p:childTnLst>
                                </p:cTn>
                              </p:par>
                            </p:childTnLst>
                          </p:cTn>
                        </p:par>
                        <p:par>
                          <p:cTn id="47" fill="hold">
                            <p:stCondLst>
                              <p:cond delay="4900"/>
                            </p:stCondLst>
                            <p:childTnLst>
                              <p:par>
                                <p:cTn id="48" presetID="26" presetClass="emph" presetSubtype="0" fill="hold" grpId="1" nodeType="afterEffect">
                                  <p:stCondLst>
                                    <p:cond delay="0"/>
                                  </p:stCondLst>
                                  <p:iterate type="lt">
                                    <p:tmPct val="0"/>
                                  </p:iterate>
                                  <p:childTnLst>
                                    <p:animEffect transition="out" filter="fade">
                                      <p:cBhvr>
                                        <p:cTn id="49" dur="500" tmFilter="0, 0; .2, .5; .8, .5; 1, 0"/>
                                        <p:tgtEl>
                                          <p:spTgt spid="15"/>
                                        </p:tgtEl>
                                      </p:cBhvr>
                                    </p:animEffect>
                                    <p:animScale>
                                      <p:cBhvr>
                                        <p:cTn id="50" dur="250" autoRev="1" fill="hold"/>
                                        <p:tgtEl>
                                          <p:spTgt spid="15"/>
                                        </p:tgtEl>
                                      </p:cBhvr>
                                      <p:by x="105000" y="105000"/>
                                    </p:animScale>
                                  </p:childTnLst>
                                </p:cTn>
                              </p:par>
                            </p:childTnLst>
                          </p:cTn>
                        </p:par>
                        <p:par>
                          <p:cTn id="51" fill="hold">
                            <p:stCondLst>
                              <p:cond delay="5400"/>
                            </p:stCondLst>
                            <p:childTnLst>
                              <p:par>
                                <p:cTn id="52" presetID="53" presetClass="entr" presetSubtype="16"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ppt_w</p:attrName>
                                        </p:attrNameLst>
                                      </p:cBhvr>
                                      <p:tavLst>
                                        <p:tav tm="0">
                                          <p:val>
                                            <p:fltVal val="0"/>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4" grpId="1"/>
      <p:bldP spid="15" grpId="0"/>
      <p:bldP spid="15" grpId="1"/>
      <p:bldP spid="16" grpId="0"/>
      <p:bldP spid="16" grpId="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p:cNvSpPr/>
          <p:nvPr/>
        </p:nvSpPr>
        <p:spPr bwMode="auto">
          <a:xfrm>
            <a:off x="4894630" y="1888133"/>
            <a:ext cx="3015866" cy="1615373"/>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endParaRPr>
          </a:p>
        </p:txBody>
      </p:sp>
      <p:sp>
        <p:nvSpPr>
          <p:cNvPr id="69" name="圆角矩形 68"/>
          <p:cNvSpPr/>
          <p:nvPr/>
        </p:nvSpPr>
        <p:spPr bwMode="auto">
          <a:xfrm>
            <a:off x="4894630" y="3862484"/>
            <a:ext cx="3015866" cy="1615373"/>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lumMod val="65000"/>
                  <a:lumOff val="35000"/>
                </a:schemeClr>
              </a:solidFill>
            </a:endParaRPr>
          </a:p>
        </p:txBody>
      </p:sp>
      <p:grpSp>
        <p:nvGrpSpPr>
          <p:cNvPr id="44" name="组合 43"/>
          <p:cNvGrpSpPr/>
          <p:nvPr/>
        </p:nvGrpSpPr>
        <p:grpSpPr>
          <a:xfrm>
            <a:off x="2272544" y="2115941"/>
            <a:ext cx="2915035" cy="1194280"/>
            <a:chOff x="4304043" y="1286668"/>
            <a:chExt cx="3837944" cy="2757793"/>
          </a:xfrm>
          <a:solidFill>
            <a:srgbClr val="108136"/>
          </a:solidFill>
          <a:effectLst>
            <a:outerShdw blurRad="381000" dist="254000" dir="8100000" algn="tr" rotWithShape="0">
              <a:prstClr val="black">
                <a:alpha val="40000"/>
              </a:prstClr>
            </a:outerShdw>
          </a:effectLst>
        </p:grpSpPr>
        <p:sp>
          <p:nvSpPr>
            <p:cNvPr id="45" name="圆角矩形 44"/>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6" name="圆角矩形 45"/>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48" name="组合 47"/>
          <p:cNvGrpSpPr/>
          <p:nvPr/>
        </p:nvGrpSpPr>
        <p:grpSpPr>
          <a:xfrm>
            <a:off x="2272544" y="4110998"/>
            <a:ext cx="2915035" cy="1194280"/>
            <a:chOff x="4304043" y="1286668"/>
            <a:chExt cx="3837944" cy="2757793"/>
          </a:xfrm>
          <a:solidFill>
            <a:srgbClr val="108136"/>
          </a:solidFill>
          <a:effectLst>
            <a:outerShdw blurRad="381000" dist="254000" dir="8100000" algn="tr" rotWithShape="0">
              <a:prstClr val="black">
                <a:alpha val="40000"/>
              </a:prstClr>
            </a:outerShdw>
          </a:effectLst>
        </p:grpSpPr>
        <p:sp>
          <p:nvSpPr>
            <p:cNvPr id="49" name="圆角矩形 48"/>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0" name="圆角矩形 49"/>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57" name="组合 56"/>
          <p:cNvGrpSpPr/>
          <p:nvPr/>
        </p:nvGrpSpPr>
        <p:grpSpPr>
          <a:xfrm>
            <a:off x="1209431" y="1998594"/>
            <a:ext cx="3386810" cy="1387564"/>
            <a:chOff x="4304043" y="1286668"/>
            <a:chExt cx="3837944" cy="2757793"/>
          </a:xfrm>
          <a:effectLst>
            <a:outerShdw blurRad="381000" dist="254000" dir="8100000" algn="tr" rotWithShape="0">
              <a:prstClr val="black">
                <a:alpha val="40000"/>
              </a:prstClr>
            </a:outerShdw>
          </a:effectLst>
        </p:grpSpPr>
        <p:sp>
          <p:nvSpPr>
            <p:cNvPr id="58" name="圆角矩形 5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9" name="圆角矩形 5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60" name="组合 59"/>
          <p:cNvGrpSpPr/>
          <p:nvPr/>
        </p:nvGrpSpPr>
        <p:grpSpPr>
          <a:xfrm>
            <a:off x="1173063" y="3993651"/>
            <a:ext cx="3386810" cy="1387564"/>
            <a:chOff x="4304043" y="1286668"/>
            <a:chExt cx="3837944" cy="2757793"/>
          </a:xfrm>
          <a:effectLst>
            <a:outerShdw blurRad="381000" dist="254000" dir="8100000" algn="tr" rotWithShape="0">
              <a:prstClr val="black">
                <a:alpha val="40000"/>
              </a:prstClr>
            </a:outerShdw>
          </a:effectLst>
        </p:grpSpPr>
        <p:sp>
          <p:nvSpPr>
            <p:cNvPr id="61" name="圆角矩形 6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2" name="圆角矩形 6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51" name="组合 50"/>
          <p:cNvGrpSpPr/>
          <p:nvPr/>
        </p:nvGrpSpPr>
        <p:grpSpPr>
          <a:xfrm>
            <a:off x="7664040" y="2083878"/>
            <a:ext cx="2915035" cy="1194280"/>
            <a:chOff x="4304043" y="1286668"/>
            <a:chExt cx="3837944" cy="2757793"/>
          </a:xfrm>
          <a:solidFill>
            <a:srgbClr val="8CC94C"/>
          </a:solidFill>
          <a:effectLst>
            <a:outerShdw blurRad="381000" dist="254000" dir="8100000" algn="tr" rotWithShape="0">
              <a:prstClr val="black">
                <a:alpha val="40000"/>
              </a:prstClr>
            </a:outerShdw>
          </a:effectLst>
        </p:grpSpPr>
        <p:sp>
          <p:nvSpPr>
            <p:cNvPr id="52" name="圆角矩形 51"/>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3" name="圆角矩形 52"/>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54" name="组合 53"/>
          <p:cNvGrpSpPr/>
          <p:nvPr/>
        </p:nvGrpSpPr>
        <p:grpSpPr>
          <a:xfrm>
            <a:off x="7664040" y="4078935"/>
            <a:ext cx="2915035" cy="1194280"/>
            <a:chOff x="4304043" y="1286668"/>
            <a:chExt cx="3837944" cy="2757793"/>
          </a:xfrm>
          <a:solidFill>
            <a:srgbClr val="8CC94C"/>
          </a:solidFill>
          <a:effectLst>
            <a:outerShdw blurRad="381000" dist="254000" dir="8100000" algn="tr" rotWithShape="0">
              <a:prstClr val="black">
                <a:alpha val="40000"/>
              </a:prstClr>
            </a:outerShdw>
          </a:effectLst>
        </p:grpSpPr>
        <p:sp>
          <p:nvSpPr>
            <p:cNvPr id="55" name="圆角矩形 54"/>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6" name="圆角矩形 55"/>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70" name="组合 69"/>
          <p:cNvGrpSpPr/>
          <p:nvPr/>
        </p:nvGrpSpPr>
        <p:grpSpPr>
          <a:xfrm>
            <a:off x="8255376" y="1998594"/>
            <a:ext cx="3386810" cy="1387564"/>
            <a:chOff x="4304043" y="1286668"/>
            <a:chExt cx="3837944" cy="2757793"/>
          </a:xfrm>
          <a:effectLst>
            <a:outerShdw blurRad="381000" dist="254000" dir="8100000" algn="tr" rotWithShape="0">
              <a:prstClr val="black">
                <a:alpha val="40000"/>
              </a:prstClr>
            </a:outerShdw>
          </a:effectLst>
        </p:grpSpPr>
        <p:sp>
          <p:nvSpPr>
            <p:cNvPr id="71" name="圆角矩形 7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2" name="圆角矩形 71"/>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73" name="组合 72"/>
          <p:cNvGrpSpPr/>
          <p:nvPr/>
        </p:nvGrpSpPr>
        <p:grpSpPr>
          <a:xfrm>
            <a:off x="8219007" y="3993651"/>
            <a:ext cx="3386810" cy="1387564"/>
            <a:chOff x="4304043" y="1286668"/>
            <a:chExt cx="3837944" cy="2757793"/>
          </a:xfrm>
          <a:effectLst>
            <a:outerShdw blurRad="381000" dist="254000" dir="8100000" algn="tr" rotWithShape="0">
              <a:prstClr val="black">
                <a:alpha val="40000"/>
              </a:prstClr>
            </a:outerShdw>
          </a:effectLst>
        </p:grpSpPr>
        <p:sp>
          <p:nvSpPr>
            <p:cNvPr id="74" name="圆角矩形 7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75" name="圆角矩形 7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78" name="TextBox 77"/>
          <p:cNvSpPr txBox="1"/>
          <p:nvPr/>
        </p:nvSpPr>
        <p:spPr>
          <a:xfrm>
            <a:off x="5246655" y="2428266"/>
            <a:ext cx="2604765" cy="528218"/>
          </a:xfrm>
          <a:prstGeom prst="rect">
            <a:avLst/>
          </a:prstGeom>
          <a:noFill/>
        </p:spPr>
        <p:txBody>
          <a:bodyPr wrap="square" lIns="96392" tIns="48195" rIns="96392" bIns="48195" rtlCol="0">
            <a:spAutoFit/>
          </a:bodyPr>
          <a:lstStyle/>
          <a:p>
            <a:pPr fontAlgn="auto">
              <a:spcBef>
                <a:spcPts val="0"/>
              </a:spcBef>
              <a:spcAft>
                <a:spcPts val="0"/>
              </a:spcAft>
              <a:defRPr/>
            </a:pPr>
            <a:r>
              <a:rPr lang="zh-CN" altLang="en-US" sz="2800" dirty="0">
                <a:solidFill>
                  <a:schemeClr val="tx1">
                    <a:lumMod val="65000"/>
                    <a:lumOff val="35000"/>
                  </a:schemeClr>
                </a:solidFill>
                <a:latin typeface="Franklin Gothic Book" panose="020B0503020102020204" pitchFamily="34" charset="0"/>
                <a:ea typeface="Segoe UI Emoji" panose="020B0502040204020203" pitchFamily="34" charset="0"/>
              </a:rPr>
              <a:t>原型设计过程</a:t>
            </a:r>
            <a:endParaRPr lang="zh-CN" altLang="en-US" sz="2800" dirty="0">
              <a:solidFill>
                <a:schemeClr val="tx1">
                  <a:lumMod val="65000"/>
                  <a:lumOff val="35000"/>
                </a:schemeClr>
              </a:solidFill>
              <a:latin typeface="Franklin Gothic Book" panose="020B0503020102020204" pitchFamily="34" charset="0"/>
            </a:endParaRPr>
          </a:p>
        </p:txBody>
      </p:sp>
      <p:sp>
        <p:nvSpPr>
          <p:cNvPr id="79" name="TextBox 78"/>
          <p:cNvSpPr txBox="1"/>
          <p:nvPr/>
        </p:nvSpPr>
        <p:spPr>
          <a:xfrm>
            <a:off x="5223951" y="4406061"/>
            <a:ext cx="2604765" cy="528218"/>
          </a:xfrm>
          <a:prstGeom prst="rect">
            <a:avLst/>
          </a:prstGeom>
          <a:noFill/>
        </p:spPr>
        <p:txBody>
          <a:bodyPr wrap="square" lIns="96392" tIns="48195" rIns="96392" bIns="48195" rtlCol="0">
            <a:spAutoFit/>
          </a:bodyPr>
          <a:lstStyle/>
          <a:p>
            <a:pPr fontAlgn="auto">
              <a:spcBef>
                <a:spcPts val="0"/>
              </a:spcBef>
              <a:spcAft>
                <a:spcPts val="0"/>
              </a:spcAft>
              <a:defRPr/>
            </a:pPr>
            <a:r>
              <a:rPr lang="zh-CN" altLang="en-US" sz="2800" dirty="0">
                <a:solidFill>
                  <a:schemeClr val="tx1">
                    <a:lumMod val="65000"/>
                    <a:lumOff val="35000"/>
                  </a:schemeClr>
                </a:solidFill>
                <a:latin typeface="Franklin Gothic Book" panose="020B0503020102020204" pitchFamily="34" charset="0"/>
                <a:ea typeface="Segoe UI Emoji" panose="020B0502040204020203" pitchFamily="34" charset="0"/>
              </a:rPr>
              <a:t>原型设计总结</a:t>
            </a:r>
            <a:endParaRPr lang="zh-CN" altLang="en-US" sz="2800" dirty="0">
              <a:solidFill>
                <a:schemeClr val="tx1">
                  <a:lumMod val="65000"/>
                  <a:lumOff val="35000"/>
                </a:schemeClr>
              </a:solidFill>
              <a:latin typeface="Franklin Gothic Book" panose="020B0503020102020204" pitchFamily="34" charset="0"/>
            </a:endParaRPr>
          </a:p>
        </p:txBody>
      </p:sp>
      <p:sp>
        <p:nvSpPr>
          <p:cNvPr id="80" name="TextBox 79"/>
          <p:cNvSpPr txBox="1"/>
          <p:nvPr/>
        </p:nvSpPr>
        <p:spPr>
          <a:xfrm>
            <a:off x="1527998" y="2335936"/>
            <a:ext cx="2823121" cy="707050"/>
          </a:xfrm>
          <a:prstGeom prst="rect">
            <a:avLst/>
          </a:prstGeom>
          <a:noFill/>
        </p:spPr>
        <p:txBody>
          <a:bodyPr wrap="square" lIns="96392" tIns="48195" rIns="96392" bIns="48195" rtlCol="0">
            <a:spAutoFit/>
          </a:bodyPr>
          <a:lstStyle/>
          <a:p>
            <a:pPr algn="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我们团队首先对实验任务书推荐的各类原型设计工具进行学习比较选择适合我们自己的原型设计工具</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81" name="TextBox 80"/>
          <p:cNvSpPr txBox="1"/>
          <p:nvPr/>
        </p:nvSpPr>
        <p:spPr>
          <a:xfrm>
            <a:off x="8451484" y="2125966"/>
            <a:ext cx="2915035" cy="1127165"/>
          </a:xfrm>
          <a:prstGeom prst="rect">
            <a:avLst/>
          </a:prstGeom>
          <a:noFill/>
        </p:spPr>
        <p:txBody>
          <a:bodyPr wrap="square" lIns="96392" tIns="48195" rIns="96392" bIns="48195"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在具体实施过程中，我们每个成员在一起探讨我们。由于我们的项目是是漫游家装，模型还没建完，故一些页面的背景采用了网图，我们对前期预想的一些想法各抒己见，最后达成了最终的原型设计效果</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82" name="TextBox 81"/>
          <p:cNvSpPr txBox="1"/>
          <p:nvPr/>
        </p:nvSpPr>
        <p:spPr>
          <a:xfrm>
            <a:off x="1393911" y="4271596"/>
            <a:ext cx="2945113" cy="917108"/>
          </a:xfrm>
          <a:prstGeom prst="rect">
            <a:avLst/>
          </a:prstGeom>
          <a:noFill/>
        </p:spPr>
        <p:txBody>
          <a:bodyPr wrap="square" lIns="96392" tIns="48195" rIns="96392" bIns="48195" rtlCol="0">
            <a:spAutoFit/>
          </a:bodyPr>
          <a:lstStyle/>
          <a:p>
            <a:pPr algn="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通过对以上的原型设计，感觉项目最重要的还是团队人员的意见是否一致，有想法就得提出来大家一起探讨。技术固然很重要，但作为一个团队一定要顾及到队友的意见</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83" name="TextBox 82"/>
          <p:cNvSpPr txBox="1"/>
          <p:nvPr/>
        </p:nvSpPr>
        <p:spPr>
          <a:xfrm>
            <a:off x="8451485" y="4249584"/>
            <a:ext cx="2619834" cy="917108"/>
          </a:xfrm>
          <a:prstGeom prst="rect">
            <a:avLst/>
          </a:prstGeom>
          <a:noFill/>
        </p:spPr>
        <p:txBody>
          <a:bodyPr wrap="square" lIns="96392" tIns="48195" rIns="96392" bIns="48195"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此次的时间花费最多是对实验任务书推荐的各类原型设计工具进行学习比较，对于后期的设计和布局，由于前期的准备工作较为充足，故进展相对顺畅</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1" name="矩形 40"/>
          <p:cNvSpPr/>
          <p:nvPr/>
        </p:nvSpPr>
        <p:spPr>
          <a:xfrm>
            <a:off x="5624507" y="559508"/>
            <a:ext cx="1609736"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BUILDING A PROTOTYPE</a:t>
            </a:r>
            <a:endParaRPr lang="zh-CN" altLang="en-US" sz="1050" b="1" dirty="0">
              <a:solidFill>
                <a:srgbClr val="8CC94C"/>
              </a:solidFill>
              <a:latin typeface="+mj-lt"/>
              <a:ea typeface="微软雅黑" panose="020B0503020204020204" pitchFamily="34" charset="-122"/>
            </a:endParaRPr>
          </a:p>
        </p:txBody>
      </p:sp>
      <p:sp>
        <p:nvSpPr>
          <p:cNvPr id="42" name="矩形 41"/>
          <p:cNvSpPr/>
          <p:nvPr/>
        </p:nvSpPr>
        <p:spPr>
          <a:xfrm>
            <a:off x="5875378" y="238969"/>
            <a:ext cx="1107996"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建立原型</a:t>
            </a:r>
          </a:p>
        </p:txBody>
      </p:sp>
      <p:sp>
        <p:nvSpPr>
          <p:cNvPr id="43" name="等腰三角形 42"/>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49756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anim calcmode="lin" valueType="num">
                                      <p:cBhvr>
                                        <p:cTn id="8" dur="500" fill="hold"/>
                                        <p:tgtEl>
                                          <p:spTgt spid="43"/>
                                        </p:tgtEl>
                                        <p:attrNameLst>
                                          <p:attrName>ppt_x</p:attrName>
                                        </p:attrNameLst>
                                      </p:cBhvr>
                                      <p:tavLst>
                                        <p:tav tm="0">
                                          <p:val>
                                            <p:strVal val="#ppt_x"/>
                                          </p:val>
                                        </p:tav>
                                        <p:tav tm="100000">
                                          <p:val>
                                            <p:strVal val="#ppt_x"/>
                                          </p:val>
                                        </p:tav>
                                      </p:tavLst>
                                    </p:anim>
                                    <p:anim calcmode="lin" valueType="num">
                                      <p:cBhvr>
                                        <p:cTn id="9" dur="5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par>
                          <p:cTn id="21" fill="hold">
                            <p:stCondLst>
                              <p:cond delay="1000"/>
                            </p:stCondLst>
                            <p:childTnLst>
                              <p:par>
                                <p:cTn id="22" presetID="2" presetClass="entr" presetSubtype="1"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additive="base">
                                        <p:cTn id="24" dur="500" fill="hold"/>
                                        <p:tgtEl>
                                          <p:spTgt spid="47"/>
                                        </p:tgtEl>
                                        <p:attrNameLst>
                                          <p:attrName>ppt_x</p:attrName>
                                        </p:attrNameLst>
                                      </p:cBhvr>
                                      <p:tavLst>
                                        <p:tav tm="0">
                                          <p:val>
                                            <p:strVal val="#ppt_x"/>
                                          </p:val>
                                        </p:tav>
                                        <p:tav tm="100000">
                                          <p:val>
                                            <p:strVal val="#ppt_x"/>
                                          </p:val>
                                        </p:tav>
                                      </p:tavLst>
                                    </p:anim>
                                    <p:anim calcmode="lin" valueType="num">
                                      <p:cBhvr additive="base">
                                        <p:cTn id="25" dur="500" fill="hold"/>
                                        <p:tgtEl>
                                          <p:spTgt spid="47"/>
                                        </p:tgtEl>
                                        <p:attrNameLst>
                                          <p:attrName>ppt_y</p:attrName>
                                        </p:attrNameLst>
                                      </p:cBhvr>
                                      <p:tavLst>
                                        <p:tav tm="0">
                                          <p:val>
                                            <p:strVal val="0-#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 calcmode="lin" valueType="num">
                                      <p:cBhvr additive="base">
                                        <p:cTn id="28" dur="500" fill="hold"/>
                                        <p:tgtEl>
                                          <p:spTgt spid="69"/>
                                        </p:tgtEl>
                                        <p:attrNameLst>
                                          <p:attrName>ppt_x</p:attrName>
                                        </p:attrNameLst>
                                      </p:cBhvr>
                                      <p:tavLst>
                                        <p:tav tm="0">
                                          <p:val>
                                            <p:strVal val="#ppt_x"/>
                                          </p:val>
                                        </p:tav>
                                        <p:tav tm="100000">
                                          <p:val>
                                            <p:strVal val="#ppt_x"/>
                                          </p:val>
                                        </p:tav>
                                      </p:tavLst>
                                    </p:anim>
                                    <p:anim calcmode="lin" valueType="num">
                                      <p:cBhvr additive="base">
                                        <p:cTn id="29" dur="500" fill="hold"/>
                                        <p:tgtEl>
                                          <p:spTgt spid="69"/>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31" presetClass="entr" presetSubtype="0"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 calcmode="lin" valueType="num">
                                      <p:cBhvr>
                                        <p:cTn id="33" dur="1000" fill="hold"/>
                                        <p:tgtEl>
                                          <p:spTgt spid="78"/>
                                        </p:tgtEl>
                                        <p:attrNameLst>
                                          <p:attrName>ppt_w</p:attrName>
                                        </p:attrNameLst>
                                      </p:cBhvr>
                                      <p:tavLst>
                                        <p:tav tm="0">
                                          <p:val>
                                            <p:fltVal val="0"/>
                                          </p:val>
                                        </p:tav>
                                        <p:tav tm="100000">
                                          <p:val>
                                            <p:strVal val="#ppt_w"/>
                                          </p:val>
                                        </p:tav>
                                      </p:tavLst>
                                    </p:anim>
                                    <p:anim calcmode="lin" valueType="num">
                                      <p:cBhvr>
                                        <p:cTn id="34" dur="1000" fill="hold"/>
                                        <p:tgtEl>
                                          <p:spTgt spid="78"/>
                                        </p:tgtEl>
                                        <p:attrNameLst>
                                          <p:attrName>ppt_h</p:attrName>
                                        </p:attrNameLst>
                                      </p:cBhvr>
                                      <p:tavLst>
                                        <p:tav tm="0">
                                          <p:val>
                                            <p:fltVal val="0"/>
                                          </p:val>
                                        </p:tav>
                                        <p:tav tm="100000">
                                          <p:val>
                                            <p:strVal val="#ppt_h"/>
                                          </p:val>
                                        </p:tav>
                                      </p:tavLst>
                                    </p:anim>
                                    <p:anim calcmode="lin" valueType="num">
                                      <p:cBhvr>
                                        <p:cTn id="35" dur="1000" fill="hold"/>
                                        <p:tgtEl>
                                          <p:spTgt spid="78"/>
                                        </p:tgtEl>
                                        <p:attrNameLst>
                                          <p:attrName>style.rotation</p:attrName>
                                        </p:attrNameLst>
                                      </p:cBhvr>
                                      <p:tavLst>
                                        <p:tav tm="0">
                                          <p:val>
                                            <p:fltVal val="90"/>
                                          </p:val>
                                        </p:tav>
                                        <p:tav tm="100000">
                                          <p:val>
                                            <p:fltVal val="0"/>
                                          </p:val>
                                        </p:tav>
                                      </p:tavLst>
                                    </p:anim>
                                    <p:animEffect transition="in" filter="fade">
                                      <p:cBhvr>
                                        <p:cTn id="36" dur="1000"/>
                                        <p:tgtEl>
                                          <p:spTgt spid="78"/>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 calcmode="lin" valueType="num">
                                      <p:cBhvr>
                                        <p:cTn id="39" dur="1000" fill="hold"/>
                                        <p:tgtEl>
                                          <p:spTgt spid="79"/>
                                        </p:tgtEl>
                                        <p:attrNameLst>
                                          <p:attrName>ppt_w</p:attrName>
                                        </p:attrNameLst>
                                      </p:cBhvr>
                                      <p:tavLst>
                                        <p:tav tm="0">
                                          <p:val>
                                            <p:fltVal val="0"/>
                                          </p:val>
                                        </p:tav>
                                        <p:tav tm="100000">
                                          <p:val>
                                            <p:strVal val="#ppt_w"/>
                                          </p:val>
                                        </p:tav>
                                      </p:tavLst>
                                    </p:anim>
                                    <p:anim calcmode="lin" valueType="num">
                                      <p:cBhvr>
                                        <p:cTn id="40" dur="1000" fill="hold"/>
                                        <p:tgtEl>
                                          <p:spTgt spid="79"/>
                                        </p:tgtEl>
                                        <p:attrNameLst>
                                          <p:attrName>ppt_h</p:attrName>
                                        </p:attrNameLst>
                                      </p:cBhvr>
                                      <p:tavLst>
                                        <p:tav tm="0">
                                          <p:val>
                                            <p:fltVal val="0"/>
                                          </p:val>
                                        </p:tav>
                                        <p:tav tm="100000">
                                          <p:val>
                                            <p:strVal val="#ppt_h"/>
                                          </p:val>
                                        </p:tav>
                                      </p:tavLst>
                                    </p:anim>
                                    <p:anim calcmode="lin" valueType="num">
                                      <p:cBhvr>
                                        <p:cTn id="41" dur="1000" fill="hold"/>
                                        <p:tgtEl>
                                          <p:spTgt spid="79"/>
                                        </p:tgtEl>
                                        <p:attrNameLst>
                                          <p:attrName>style.rotation</p:attrName>
                                        </p:attrNameLst>
                                      </p:cBhvr>
                                      <p:tavLst>
                                        <p:tav tm="0">
                                          <p:val>
                                            <p:fltVal val="90"/>
                                          </p:val>
                                        </p:tav>
                                        <p:tav tm="100000">
                                          <p:val>
                                            <p:fltVal val="0"/>
                                          </p:val>
                                        </p:tav>
                                      </p:tavLst>
                                    </p:anim>
                                    <p:animEffect transition="in" filter="fade">
                                      <p:cBhvr>
                                        <p:cTn id="42" dur="1000"/>
                                        <p:tgtEl>
                                          <p:spTgt spid="79"/>
                                        </p:tgtEl>
                                      </p:cBhvr>
                                    </p:animEffect>
                                  </p:childTnLst>
                                </p:cTn>
                              </p:par>
                            </p:childTnLst>
                          </p:cTn>
                        </p:par>
                        <p:par>
                          <p:cTn id="43" fill="hold">
                            <p:stCondLst>
                              <p:cond delay="2500"/>
                            </p:stCondLst>
                            <p:childTnLst>
                              <p:par>
                                <p:cTn id="44" presetID="22" presetClass="entr" presetSubtype="2"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right)">
                                      <p:cBhvr>
                                        <p:cTn id="46" dur="500"/>
                                        <p:tgtEl>
                                          <p:spTgt spid="44"/>
                                        </p:tgtEl>
                                      </p:cBhvr>
                                    </p:animEffect>
                                  </p:childTnLst>
                                </p:cTn>
                              </p:par>
                            </p:childTnLst>
                          </p:cTn>
                        </p:par>
                        <p:par>
                          <p:cTn id="47" fill="hold">
                            <p:stCondLst>
                              <p:cond delay="3000"/>
                            </p:stCondLst>
                            <p:childTnLst>
                              <p:par>
                                <p:cTn id="48" presetID="22" presetClass="entr" presetSubtype="2" fill="hold"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wipe(right)">
                                      <p:cBhvr>
                                        <p:cTn id="50" dur="500"/>
                                        <p:tgtEl>
                                          <p:spTgt spid="57"/>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1000"/>
                                        <p:tgtEl>
                                          <p:spTgt spid="80"/>
                                        </p:tgtEl>
                                      </p:cBhvr>
                                    </p:animEffect>
                                    <p:anim calcmode="lin" valueType="num">
                                      <p:cBhvr>
                                        <p:cTn id="54" dur="1000" fill="hold"/>
                                        <p:tgtEl>
                                          <p:spTgt spid="80"/>
                                        </p:tgtEl>
                                        <p:attrNameLst>
                                          <p:attrName>ppt_x</p:attrName>
                                        </p:attrNameLst>
                                      </p:cBhvr>
                                      <p:tavLst>
                                        <p:tav tm="0">
                                          <p:val>
                                            <p:strVal val="#ppt_x"/>
                                          </p:val>
                                        </p:tav>
                                        <p:tav tm="100000">
                                          <p:val>
                                            <p:strVal val="#ppt_x"/>
                                          </p:val>
                                        </p:tav>
                                      </p:tavLst>
                                    </p:anim>
                                    <p:anim calcmode="lin" valueType="num">
                                      <p:cBhvr>
                                        <p:cTn id="55" dur="1000" fill="hold"/>
                                        <p:tgtEl>
                                          <p:spTgt spid="80"/>
                                        </p:tgtEl>
                                        <p:attrNameLst>
                                          <p:attrName>ppt_y</p:attrName>
                                        </p:attrNameLst>
                                      </p:cBhvr>
                                      <p:tavLst>
                                        <p:tav tm="0">
                                          <p:val>
                                            <p:strVal val="#ppt_y+.1"/>
                                          </p:val>
                                        </p:tav>
                                        <p:tav tm="100000">
                                          <p:val>
                                            <p:strVal val="#ppt_y"/>
                                          </p:val>
                                        </p:tav>
                                      </p:tavLst>
                                    </p:anim>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left)">
                                      <p:cBhvr>
                                        <p:cTn id="59" dur="500"/>
                                        <p:tgtEl>
                                          <p:spTgt spid="51"/>
                                        </p:tgtEl>
                                      </p:cBhvr>
                                    </p:animEffect>
                                  </p:childTnLst>
                                </p:cTn>
                              </p:par>
                            </p:childTnLst>
                          </p:cTn>
                        </p:par>
                        <p:par>
                          <p:cTn id="60" fill="hold">
                            <p:stCondLst>
                              <p:cond delay="4500"/>
                            </p:stCondLst>
                            <p:childTnLst>
                              <p:par>
                                <p:cTn id="61" presetID="22" presetClass="entr" presetSubtype="8" fill="hold" nodeType="after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wipe(left)">
                                      <p:cBhvr>
                                        <p:cTn id="63" dur="500"/>
                                        <p:tgtEl>
                                          <p:spTgt spid="70"/>
                                        </p:tgtEl>
                                      </p:cBhvr>
                                    </p:animEffect>
                                  </p:childTnLst>
                                </p:cTn>
                              </p:par>
                              <p:par>
                                <p:cTn id="64" presetID="42" presetClass="entr" presetSubtype="0"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1000"/>
                                        <p:tgtEl>
                                          <p:spTgt spid="81"/>
                                        </p:tgtEl>
                                      </p:cBhvr>
                                    </p:animEffect>
                                    <p:anim calcmode="lin" valueType="num">
                                      <p:cBhvr>
                                        <p:cTn id="67" dur="1000" fill="hold"/>
                                        <p:tgtEl>
                                          <p:spTgt spid="81"/>
                                        </p:tgtEl>
                                        <p:attrNameLst>
                                          <p:attrName>ppt_x</p:attrName>
                                        </p:attrNameLst>
                                      </p:cBhvr>
                                      <p:tavLst>
                                        <p:tav tm="0">
                                          <p:val>
                                            <p:strVal val="#ppt_x"/>
                                          </p:val>
                                        </p:tav>
                                        <p:tav tm="100000">
                                          <p:val>
                                            <p:strVal val="#ppt_x"/>
                                          </p:val>
                                        </p:tav>
                                      </p:tavLst>
                                    </p:anim>
                                    <p:anim calcmode="lin" valueType="num">
                                      <p:cBhvr>
                                        <p:cTn id="68" dur="1000" fill="hold"/>
                                        <p:tgtEl>
                                          <p:spTgt spid="81"/>
                                        </p:tgtEl>
                                        <p:attrNameLst>
                                          <p:attrName>ppt_y</p:attrName>
                                        </p:attrNameLst>
                                      </p:cBhvr>
                                      <p:tavLst>
                                        <p:tav tm="0">
                                          <p:val>
                                            <p:strVal val="#ppt_y+.1"/>
                                          </p:val>
                                        </p:tav>
                                        <p:tav tm="100000">
                                          <p:val>
                                            <p:strVal val="#ppt_y"/>
                                          </p:val>
                                        </p:tav>
                                      </p:tavLst>
                                    </p:anim>
                                  </p:childTnLst>
                                </p:cTn>
                              </p:par>
                            </p:childTnLst>
                          </p:cTn>
                        </p:par>
                        <p:par>
                          <p:cTn id="69" fill="hold">
                            <p:stCondLst>
                              <p:cond delay="5500"/>
                            </p:stCondLst>
                            <p:childTnLst>
                              <p:par>
                                <p:cTn id="70" presetID="22" presetClass="entr" presetSubtype="2" fill="hold" nodeType="after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right)">
                                      <p:cBhvr>
                                        <p:cTn id="72" dur="500"/>
                                        <p:tgtEl>
                                          <p:spTgt spid="48"/>
                                        </p:tgtEl>
                                      </p:cBhvr>
                                    </p:animEffect>
                                  </p:childTnLst>
                                </p:cTn>
                              </p:par>
                            </p:childTnLst>
                          </p:cTn>
                        </p:par>
                        <p:par>
                          <p:cTn id="73" fill="hold">
                            <p:stCondLst>
                              <p:cond delay="6000"/>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42"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1000"/>
                                        <p:tgtEl>
                                          <p:spTgt spid="82"/>
                                        </p:tgtEl>
                                      </p:cBhvr>
                                    </p:animEffect>
                                    <p:anim calcmode="lin" valueType="num">
                                      <p:cBhvr>
                                        <p:cTn id="80" dur="1000" fill="hold"/>
                                        <p:tgtEl>
                                          <p:spTgt spid="82"/>
                                        </p:tgtEl>
                                        <p:attrNameLst>
                                          <p:attrName>ppt_x</p:attrName>
                                        </p:attrNameLst>
                                      </p:cBhvr>
                                      <p:tavLst>
                                        <p:tav tm="0">
                                          <p:val>
                                            <p:strVal val="#ppt_x"/>
                                          </p:val>
                                        </p:tav>
                                        <p:tav tm="100000">
                                          <p:val>
                                            <p:strVal val="#ppt_x"/>
                                          </p:val>
                                        </p:tav>
                                      </p:tavLst>
                                    </p:anim>
                                    <p:anim calcmode="lin" valueType="num">
                                      <p:cBhvr>
                                        <p:cTn id="81" dur="1000" fill="hold"/>
                                        <p:tgtEl>
                                          <p:spTgt spid="82"/>
                                        </p:tgtEl>
                                        <p:attrNameLst>
                                          <p:attrName>ppt_y</p:attrName>
                                        </p:attrNameLst>
                                      </p:cBhvr>
                                      <p:tavLst>
                                        <p:tav tm="0">
                                          <p:val>
                                            <p:strVal val="#ppt_y+.1"/>
                                          </p:val>
                                        </p:tav>
                                        <p:tav tm="100000">
                                          <p:val>
                                            <p:strVal val="#ppt_y"/>
                                          </p:val>
                                        </p:tav>
                                      </p:tavLst>
                                    </p:anim>
                                  </p:childTnLst>
                                </p:cTn>
                              </p:par>
                            </p:childTnLst>
                          </p:cTn>
                        </p:par>
                        <p:par>
                          <p:cTn id="82" fill="hold">
                            <p:stCondLst>
                              <p:cond delay="7000"/>
                            </p:stCondLst>
                            <p:childTnLst>
                              <p:par>
                                <p:cTn id="83" presetID="22" presetClass="entr" presetSubtype="8" fill="hold" nodeType="after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wipe(left)">
                                      <p:cBhvr>
                                        <p:cTn id="85" dur="500"/>
                                        <p:tgtEl>
                                          <p:spTgt spid="54"/>
                                        </p:tgtEl>
                                      </p:cBhvr>
                                    </p:animEffect>
                                  </p:childTnLst>
                                </p:cTn>
                              </p:par>
                            </p:childTnLst>
                          </p:cTn>
                        </p:par>
                        <p:par>
                          <p:cTn id="86" fill="hold">
                            <p:stCondLst>
                              <p:cond delay="7500"/>
                            </p:stCondLst>
                            <p:childTnLst>
                              <p:par>
                                <p:cTn id="87" presetID="22" presetClass="entr" presetSubtype="8" fill="hold" nodeType="after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wipe(left)">
                                      <p:cBhvr>
                                        <p:cTn id="89" dur="500"/>
                                        <p:tgtEl>
                                          <p:spTgt spid="73"/>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1000"/>
                                        <p:tgtEl>
                                          <p:spTgt spid="83"/>
                                        </p:tgtEl>
                                      </p:cBhvr>
                                    </p:animEffect>
                                    <p:anim calcmode="lin" valueType="num">
                                      <p:cBhvr>
                                        <p:cTn id="93" dur="1000" fill="hold"/>
                                        <p:tgtEl>
                                          <p:spTgt spid="83"/>
                                        </p:tgtEl>
                                        <p:attrNameLst>
                                          <p:attrName>ppt_x</p:attrName>
                                        </p:attrNameLst>
                                      </p:cBhvr>
                                      <p:tavLst>
                                        <p:tav tm="0">
                                          <p:val>
                                            <p:strVal val="#ppt_x"/>
                                          </p:val>
                                        </p:tav>
                                        <p:tav tm="100000">
                                          <p:val>
                                            <p:strVal val="#ppt_x"/>
                                          </p:val>
                                        </p:tav>
                                      </p:tavLst>
                                    </p:anim>
                                    <p:anim calcmode="lin" valueType="num">
                                      <p:cBhvr>
                                        <p:cTn id="9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9" grpId="0" animBg="1"/>
      <p:bldP spid="78" grpId="0"/>
      <p:bldP spid="79" grpId="0"/>
      <p:bldP spid="80" grpId="0"/>
      <p:bldP spid="81" grpId="0"/>
      <p:bldP spid="82" grpId="0"/>
      <p:bldP spid="83" grpId="0"/>
      <p:bldP spid="41" grpId="0"/>
      <p:bldP spid="42" grpId="0"/>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665600"/>
            <a:ext cx="12877800" cy="4613853"/>
            <a:chOff x="-251" y="971550"/>
            <a:chExt cx="9158050" cy="3400836"/>
          </a:xfrm>
          <a:solidFill>
            <a:srgbClr val="108036"/>
          </a:solidFill>
        </p:grpSpPr>
        <p:grpSp>
          <p:nvGrpSpPr>
            <p:cNvPr id="7" name="Group 6"/>
            <p:cNvGrpSpPr/>
            <p:nvPr/>
          </p:nvGrpSpPr>
          <p:grpSpPr>
            <a:xfrm>
              <a:off x="7316582" y="971550"/>
              <a:ext cx="1841217" cy="850209"/>
              <a:chOff x="7316582" y="971550"/>
              <a:chExt cx="1841217" cy="850209"/>
            </a:xfrm>
            <a:grpFill/>
          </p:grpSpPr>
          <p:sp>
            <p:nvSpPr>
              <p:cNvPr id="31" name="Round Single Corner Rectangle 30"/>
              <p:cNvSpPr/>
              <p:nvPr/>
            </p:nvSpPr>
            <p:spPr>
              <a:xfrm flipH="1">
                <a:off x="7316582" y="971550"/>
                <a:ext cx="913710" cy="850209"/>
              </a:xfrm>
              <a:prstGeom prst="round1Rect">
                <a:avLst>
                  <a:gd name="adj" fmla="val 50000"/>
                </a:avLst>
              </a:prstGeom>
              <a:solidFill>
                <a:srgbClr val="8CC9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31"/>
              <p:cNvSpPr/>
              <p:nvPr/>
            </p:nvSpPr>
            <p:spPr>
              <a:xfrm>
                <a:off x="8230291" y="971550"/>
                <a:ext cx="927508" cy="8502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Group 8"/>
            <p:cNvGrpSpPr/>
            <p:nvPr/>
          </p:nvGrpSpPr>
          <p:grpSpPr>
            <a:xfrm>
              <a:off x="5486206" y="1821759"/>
              <a:ext cx="2744086" cy="850209"/>
              <a:chOff x="5486206" y="1821759"/>
              <a:chExt cx="2744086" cy="850209"/>
            </a:xfrm>
            <a:grpFill/>
          </p:grpSpPr>
          <p:sp>
            <p:nvSpPr>
              <p:cNvPr id="25" name="Round Single Corner Rectangle 24"/>
              <p:cNvSpPr/>
              <p:nvPr/>
            </p:nvSpPr>
            <p:spPr>
              <a:xfrm flipH="1">
                <a:off x="5486206" y="1821759"/>
                <a:ext cx="913710" cy="850209"/>
              </a:xfrm>
              <a:prstGeom prst="round1Rect">
                <a:avLst>
                  <a:gd name="adj" fmla="val 50000"/>
                </a:avLst>
              </a:prstGeom>
              <a:solidFill>
                <a:srgbClr val="8CC9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Rectangle 25"/>
              <p:cNvSpPr/>
              <p:nvPr/>
            </p:nvSpPr>
            <p:spPr>
              <a:xfrm>
                <a:off x="6402590" y="1821759"/>
                <a:ext cx="913710" cy="8502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Round Single Corner Rectangle 26"/>
              <p:cNvSpPr/>
              <p:nvPr/>
            </p:nvSpPr>
            <p:spPr>
              <a:xfrm flipV="1">
                <a:off x="7316582" y="1821759"/>
                <a:ext cx="913710" cy="850209"/>
              </a:xfrm>
              <a:prstGeom prst="round1Rect">
                <a:avLst>
                  <a:gd name="adj" fmla="val 50000"/>
                </a:avLst>
              </a:prstGeom>
              <a:solidFill>
                <a:srgbClr val="8CC9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Isosceles Triangle 27"/>
              <p:cNvSpPr/>
              <p:nvPr/>
            </p:nvSpPr>
            <p:spPr>
              <a:xfrm rot="5400000">
                <a:off x="7273447" y="2198347"/>
                <a:ext cx="208428" cy="1227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9"/>
            <p:cNvGrpSpPr/>
            <p:nvPr/>
          </p:nvGrpSpPr>
          <p:grpSpPr>
            <a:xfrm>
              <a:off x="3658788" y="2671968"/>
              <a:ext cx="2741129" cy="850209"/>
              <a:chOff x="3658788" y="2671968"/>
              <a:chExt cx="2741129" cy="850209"/>
            </a:xfrm>
            <a:grpFill/>
          </p:grpSpPr>
          <p:sp>
            <p:nvSpPr>
              <p:cNvPr id="21" name="Round Single Corner Rectangle 20"/>
              <p:cNvSpPr/>
              <p:nvPr/>
            </p:nvSpPr>
            <p:spPr>
              <a:xfrm flipH="1">
                <a:off x="3658788" y="2671968"/>
                <a:ext cx="913710" cy="850209"/>
              </a:xfrm>
              <a:prstGeom prst="round1Rect">
                <a:avLst>
                  <a:gd name="adj" fmla="val 50000"/>
                </a:avLst>
              </a:prstGeom>
              <a:solidFill>
                <a:srgbClr val="8CC9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21"/>
              <p:cNvSpPr/>
              <p:nvPr/>
            </p:nvSpPr>
            <p:spPr>
              <a:xfrm>
                <a:off x="4572497" y="2671968"/>
                <a:ext cx="913710" cy="8502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Round Single Corner Rectangle 22"/>
              <p:cNvSpPr/>
              <p:nvPr/>
            </p:nvSpPr>
            <p:spPr>
              <a:xfrm flipV="1">
                <a:off x="5486207" y="2671968"/>
                <a:ext cx="913710" cy="850209"/>
              </a:xfrm>
              <a:prstGeom prst="round1Rect">
                <a:avLst>
                  <a:gd name="adj" fmla="val 50000"/>
                </a:avLst>
              </a:prstGeom>
              <a:solidFill>
                <a:srgbClr val="8CC9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Isosceles Triangle 23"/>
              <p:cNvSpPr/>
              <p:nvPr/>
            </p:nvSpPr>
            <p:spPr>
              <a:xfrm rot="5400000">
                <a:off x="5443548" y="3035711"/>
                <a:ext cx="208428" cy="1227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0"/>
            <p:cNvGrpSpPr/>
            <p:nvPr/>
          </p:nvGrpSpPr>
          <p:grpSpPr>
            <a:xfrm>
              <a:off x="1831370" y="3522177"/>
              <a:ext cx="2741128" cy="850209"/>
              <a:chOff x="1831370" y="3522177"/>
              <a:chExt cx="2741128" cy="850209"/>
            </a:xfrm>
            <a:grpFill/>
          </p:grpSpPr>
          <p:sp>
            <p:nvSpPr>
              <p:cNvPr id="17" name="Rectangle 16"/>
              <p:cNvSpPr/>
              <p:nvPr/>
            </p:nvSpPr>
            <p:spPr>
              <a:xfrm>
                <a:off x="2745079" y="3522177"/>
                <a:ext cx="913710" cy="8502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Round Single Corner Rectangle 17"/>
              <p:cNvSpPr/>
              <p:nvPr/>
            </p:nvSpPr>
            <p:spPr>
              <a:xfrm flipH="1" flipV="1">
                <a:off x="1831370" y="3522177"/>
                <a:ext cx="913710" cy="850209"/>
              </a:xfrm>
              <a:prstGeom prst="round1Rect">
                <a:avLst>
                  <a:gd name="adj" fmla="val 50000"/>
                </a:avLst>
              </a:prstGeom>
              <a:solidFill>
                <a:srgbClr val="8CC9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Round Single Corner Rectangle 18"/>
              <p:cNvSpPr/>
              <p:nvPr/>
            </p:nvSpPr>
            <p:spPr>
              <a:xfrm flipV="1">
                <a:off x="3658788" y="3522177"/>
                <a:ext cx="913710" cy="850209"/>
              </a:xfrm>
              <a:prstGeom prst="round1Rect">
                <a:avLst>
                  <a:gd name="adj" fmla="val 50000"/>
                </a:avLst>
              </a:prstGeom>
              <a:solidFill>
                <a:srgbClr val="8CC9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Isosceles Triangle 19"/>
              <p:cNvSpPr/>
              <p:nvPr/>
            </p:nvSpPr>
            <p:spPr>
              <a:xfrm rot="5400000">
                <a:off x="3615935" y="3908056"/>
                <a:ext cx="208428" cy="1227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11"/>
            <p:cNvGrpSpPr/>
            <p:nvPr/>
          </p:nvGrpSpPr>
          <p:grpSpPr>
            <a:xfrm>
              <a:off x="-251" y="2671968"/>
              <a:ext cx="2745331" cy="850209"/>
              <a:chOff x="-251" y="2671968"/>
              <a:chExt cx="2745331" cy="850209"/>
            </a:xfrm>
            <a:grpFill/>
          </p:grpSpPr>
          <p:sp>
            <p:nvSpPr>
              <p:cNvPr id="13" name="Rectangle 12"/>
              <p:cNvSpPr/>
              <p:nvPr/>
            </p:nvSpPr>
            <p:spPr>
              <a:xfrm>
                <a:off x="917661" y="2671968"/>
                <a:ext cx="913710" cy="8502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Round Single Corner Rectangle 13"/>
              <p:cNvSpPr/>
              <p:nvPr/>
            </p:nvSpPr>
            <p:spPr>
              <a:xfrm>
                <a:off x="1831370" y="2671968"/>
                <a:ext cx="913710" cy="850209"/>
              </a:xfrm>
              <a:prstGeom prst="round1Rect">
                <a:avLst>
                  <a:gd name="adj" fmla="val 50000"/>
                </a:avLst>
              </a:prstGeom>
              <a:solidFill>
                <a:srgbClr val="8CC9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251" y="2671968"/>
                <a:ext cx="917912" cy="850209"/>
              </a:xfrm>
              <a:prstGeom prst="rect">
                <a:avLst/>
              </a:prstGeom>
              <a:solidFill>
                <a:srgbClr val="8CC9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Isosceles Triangle 15"/>
              <p:cNvSpPr/>
              <p:nvPr/>
            </p:nvSpPr>
            <p:spPr>
              <a:xfrm rot="5400000">
                <a:off x="1785948" y="3035711"/>
                <a:ext cx="208428" cy="1227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4" name="Freeform 6"/>
          <p:cNvSpPr>
            <a:spLocks noChangeAspect="1" noEditPoints="1"/>
          </p:cNvSpPr>
          <p:nvPr/>
        </p:nvSpPr>
        <p:spPr bwMode="auto">
          <a:xfrm>
            <a:off x="1746599" y="4175538"/>
            <a:ext cx="346472" cy="381122"/>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11"/>
          <p:cNvSpPr>
            <a:spLocks noChangeAspect="1"/>
          </p:cNvSpPr>
          <p:nvPr/>
        </p:nvSpPr>
        <p:spPr bwMode="auto">
          <a:xfrm>
            <a:off x="6870699" y="4232924"/>
            <a:ext cx="427340" cy="277816"/>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172 w 400"/>
              <a:gd name="T17" fmla="*/ 260 h 260"/>
              <a:gd name="T18" fmla="*/ 172 w 400"/>
              <a:gd name="T19" fmla="*/ 184 h 260"/>
              <a:gd name="T20" fmla="*/ 130 w 400"/>
              <a:gd name="T21" fmla="*/ 184 h 260"/>
              <a:gd name="T22" fmla="*/ 200 w 400"/>
              <a:gd name="T23" fmla="*/ 92 h 260"/>
              <a:gd name="T24" fmla="*/ 270 w 400"/>
              <a:gd name="T25" fmla="*/ 184 h 260"/>
              <a:gd name="T26" fmla="*/ 228 w 400"/>
              <a:gd name="T27" fmla="*/ 184 h 260"/>
              <a:gd name="T28" fmla="*/ 228 w 400"/>
              <a:gd name="T29" fmla="*/ 260 h 260"/>
              <a:gd name="T30" fmla="*/ 304 w 400"/>
              <a:gd name="T31" fmla="*/ 260 h 260"/>
              <a:gd name="T32" fmla="*/ 400 w 400"/>
              <a:gd name="T33" fmla="*/ 166 h 260"/>
              <a:gd name="T34" fmla="*/ 304 w 400"/>
              <a:gd name="T35" fmla="*/ 73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60">
                <a:moveTo>
                  <a:pt x="304" y="73"/>
                </a:moveTo>
                <a:cubicBezTo>
                  <a:pt x="298"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172" y="260"/>
                  <a:pt x="172" y="260"/>
                  <a:pt x="172" y="260"/>
                </a:cubicBezTo>
                <a:cubicBezTo>
                  <a:pt x="172" y="184"/>
                  <a:pt x="172" y="184"/>
                  <a:pt x="172" y="184"/>
                </a:cubicBezTo>
                <a:cubicBezTo>
                  <a:pt x="130" y="184"/>
                  <a:pt x="130" y="184"/>
                  <a:pt x="130" y="184"/>
                </a:cubicBezTo>
                <a:cubicBezTo>
                  <a:pt x="200" y="92"/>
                  <a:pt x="200" y="92"/>
                  <a:pt x="200" y="92"/>
                </a:cubicBezTo>
                <a:cubicBezTo>
                  <a:pt x="270" y="184"/>
                  <a:pt x="270" y="184"/>
                  <a:pt x="270" y="184"/>
                </a:cubicBezTo>
                <a:cubicBezTo>
                  <a:pt x="228" y="184"/>
                  <a:pt x="228" y="184"/>
                  <a:pt x="228" y="184"/>
                </a:cubicBezTo>
                <a:cubicBezTo>
                  <a:pt x="228" y="260"/>
                  <a:pt x="228" y="260"/>
                  <a:pt x="228" y="260"/>
                </a:cubicBezTo>
                <a:cubicBezTo>
                  <a:pt x="304" y="260"/>
                  <a:pt x="304" y="260"/>
                  <a:pt x="304" y="260"/>
                </a:cubicBezTo>
                <a:cubicBezTo>
                  <a:pt x="357" y="260"/>
                  <a:pt x="400" y="218"/>
                  <a:pt x="400" y="166"/>
                </a:cubicBezTo>
                <a:cubicBezTo>
                  <a:pt x="400" y="115"/>
                  <a:pt x="357" y="73"/>
                  <a:pt x="304" y="73"/>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16"/>
          <p:cNvSpPr>
            <a:spLocks noChangeAspect="1" noEditPoints="1"/>
          </p:cNvSpPr>
          <p:nvPr/>
        </p:nvSpPr>
        <p:spPr bwMode="auto">
          <a:xfrm>
            <a:off x="4300478" y="5358567"/>
            <a:ext cx="395302" cy="394853"/>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21"/>
          <p:cNvSpPr>
            <a:spLocks noChangeAspect="1" noEditPoints="1"/>
          </p:cNvSpPr>
          <p:nvPr/>
        </p:nvSpPr>
        <p:spPr bwMode="auto">
          <a:xfrm>
            <a:off x="12019174" y="1929804"/>
            <a:ext cx="393616" cy="350391"/>
          </a:xfrm>
          <a:custGeom>
            <a:avLst/>
            <a:gdLst>
              <a:gd name="T0" fmla="*/ 62 w 401"/>
              <a:gd name="T1" fmla="*/ 116 h 357"/>
              <a:gd name="T2" fmla="*/ 117 w 401"/>
              <a:gd name="T3" fmla="*/ 135 h 357"/>
              <a:gd name="T4" fmla="*/ 124 w 401"/>
              <a:gd name="T5" fmla="*/ 133 h 357"/>
              <a:gd name="T6" fmla="*/ 155 w 401"/>
              <a:gd name="T7" fmla="*/ 106 h 357"/>
              <a:gd name="T8" fmla="*/ 156 w 401"/>
              <a:gd name="T9" fmla="*/ 100 h 357"/>
              <a:gd name="T10" fmla="*/ 141 w 401"/>
              <a:gd name="T11" fmla="*/ 81 h 357"/>
              <a:gd name="T12" fmla="*/ 219 w 401"/>
              <a:gd name="T13" fmla="*/ 1 h 357"/>
              <a:gd name="T14" fmla="*/ 160 w 401"/>
              <a:gd name="T15" fmla="*/ 1 h 357"/>
              <a:gd name="T16" fmla="*/ 86 w 401"/>
              <a:gd name="T17" fmla="*/ 39 h 357"/>
              <a:gd name="T18" fmla="*/ 55 w 401"/>
              <a:gd name="T19" fmla="*/ 63 h 357"/>
              <a:gd name="T20" fmla="*/ 43 w 401"/>
              <a:gd name="T21" fmla="*/ 90 h 357"/>
              <a:gd name="T22" fmla="*/ 18 w 401"/>
              <a:gd name="T23" fmla="*/ 98 h 357"/>
              <a:gd name="T24" fmla="*/ 3 w 401"/>
              <a:gd name="T25" fmla="*/ 110 h 357"/>
              <a:gd name="T26" fmla="*/ 2 w 401"/>
              <a:gd name="T27" fmla="*/ 120 h 357"/>
              <a:gd name="T28" fmla="*/ 30 w 401"/>
              <a:gd name="T29" fmla="*/ 150 h 357"/>
              <a:gd name="T30" fmla="*/ 41 w 401"/>
              <a:gd name="T31" fmla="*/ 152 h 357"/>
              <a:gd name="T32" fmla="*/ 55 w 401"/>
              <a:gd name="T33" fmla="*/ 139 h 357"/>
              <a:gd name="T34" fmla="*/ 62 w 401"/>
              <a:gd name="T35" fmla="*/ 116 h 357"/>
              <a:gd name="T36" fmla="*/ 177 w 401"/>
              <a:gd name="T37" fmla="*/ 126 h 357"/>
              <a:gd name="T38" fmla="*/ 169 w 401"/>
              <a:gd name="T39" fmla="*/ 125 h 357"/>
              <a:gd name="T40" fmla="*/ 140 w 401"/>
              <a:gd name="T41" fmla="*/ 150 h 357"/>
              <a:gd name="T42" fmla="*/ 139 w 401"/>
              <a:gd name="T43" fmla="*/ 158 h 357"/>
              <a:gd name="T44" fmla="*/ 305 w 401"/>
              <a:gd name="T45" fmla="*/ 347 h 357"/>
              <a:gd name="T46" fmla="*/ 320 w 401"/>
              <a:gd name="T47" fmla="*/ 348 h 357"/>
              <a:gd name="T48" fmla="*/ 340 w 401"/>
              <a:gd name="T49" fmla="*/ 332 h 357"/>
              <a:gd name="T50" fmla="*/ 341 w 401"/>
              <a:gd name="T51" fmla="*/ 317 h 357"/>
              <a:gd name="T52" fmla="*/ 177 w 401"/>
              <a:gd name="T53" fmla="*/ 126 h 357"/>
              <a:gd name="T54" fmla="*/ 398 w 401"/>
              <a:gd name="T55" fmla="*/ 46 h 357"/>
              <a:gd name="T56" fmla="*/ 389 w 401"/>
              <a:gd name="T57" fmla="*/ 42 h 357"/>
              <a:gd name="T58" fmla="*/ 369 w 401"/>
              <a:gd name="T59" fmla="*/ 72 h 357"/>
              <a:gd name="T60" fmla="*/ 331 w 401"/>
              <a:gd name="T61" fmla="*/ 80 h 357"/>
              <a:gd name="T62" fmla="*/ 320 w 401"/>
              <a:gd name="T63" fmla="*/ 45 h 357"/>
              <a:gd name="T64" fmla="*/ 338 w 401"/>
              <a:gd name="T65" fmla="*/ 13 h 357"/>
              <a:gd name="T66" fmla="*/ 330 w 401"/>
              <a:gd name="T67" fmla="*/ 6 h 357"/>
              <a:gd name="T68" fmla="*/ 274 w 401"/>
              <a:gd name="T69" fmla="*/ 51 h 357"/>
              <a:gd name="T70" fmla="*/ 257 w 401"/>
              <a:gd name="T71" fmla="*/ 121 h 357"/>
              <a:gd name="T72" fmla="*/ 230 w 401"/>
              <a:gd name="T73" fmla="*/ 149 h 357"/>
              <a:gd name="T74" fmla="*/ 257 w 401"/>
              <a:gd name="T75" fmla="*/ 181 h 357"/>
              <a:gd name="T76" fmla="*/ 290 w 401"/>
              <a:gd name="T77" fmla="*/ 149 h 357"/>
              <a:gd name="T78" fmla="*/ 330 w 401"/>
              <a:gd name="T79" fmla="*/ 137 h 357"/>
              <a:gd name="T80" fmla="*/ 391 w 401"/>
              <a:gd name="T81" fmla="*/ 112 h 357"/>
              <a:gd name="T82" fmla="*/ 398 w 401"/>
              <a:gd name="T83" fmla="*/ 46 h 357"/>
              <a:gd name="T84" fmla="*/ 55 w 401"/>
              <a:gd name="T85" fmla="*/ 319 h 357"/>
              <a:gd name="T86" fmla="*/ 55 w 401"/>
              <a:gd name="T87" fmla="*/ 334 h 357"/>
              <a:gd name="T88" fmla="*/ 74 w 401"/>
              <a:gd name="T89" fmla="*/ 353 h 357"/>
              <a:gd name="T90" fmla="*/ 89 w 401"/>
              <a:gd name="T91" fmla="*/ 351 h 357"/>
              <a:gd name="T92" fmla="*/ 187 w 401"/>
              <a:gd name="T93" fmla="*/ 254 h 357"/>
              <a:gd name="T94" fmla="*/ 157 w 401"/>
              <a:gd name="T95" fmla="*/ 220 h 357"/>
              <a:gd name="T96" fmla="*/ 55 w 401"/>
              <a:gd name="T97" fmla="*/ 31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26"/>
          <p:cNvSpPr>
            <a:spLocks noChangeAspect="1" noEditPoints="1"/>
          </p:cNvSpPr>
          <p:nvPr/>
        </p:nvSpPr>
        <p:spPr bwMode="auto">
          <a:xfrm>
            <a:off x="9524005" y="3064656"/>
            <a:ext cx="289977" cy="363045"/>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sz="1687"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Title 13"/>
          <p:cNvSpPr txBox="1">
            <a:spLocks/>
          </p:cNvSpPr>
          <p:nvPr/>
        </p:nvSpPr>
        <p:spPr>
          <a:xfrm>
            <a:off x="1234404" y="4577761"/>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zh-CN" alt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rPr>
              <a:t>时间</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itle 13"/>
          <p:cNvSpPr txBox="1">
            <a:spLocks/>
          </p:cNvSpPr>
          <p:nvPr/>
        </p:nvSpPr>
        <p:spPr>
          <a:xfrm>
            <a:off x="3812698" y="5707301"/>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zh-CN" alt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rPr>
              <a:t>满意度</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Title 13"/>
          <p:cNvSpPr txBox="1">
            <a:spLocks/>
          </p:cNvSpPr>
          <p:nvPr/>
        </p:nvSpPr>
        <p:spPr>
          <a:xfrm>
            <a:off x="6384115" y="4526697"/>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zh-CN" alt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rPr>
              <a:t>参与度</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itle 13"/>
          <p:cNvSpPr txBox="1">
            <a:spLocks/>
          </p:cNvSpPr>
          <p:nvPr/>
        </p:nvSpPr>
        <p:spPr>
          <a:xfrm>
            <a:off x="8983564" y="3403180"/>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zh-CN" alt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rPr>
              <a:t>展现方式</a:t>
            </a:r>
            <a:endParaRPr 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itle 13"/>
          <p:cNvSpPr txBox="1">
            <a:spLocks/>
          </p:cNvSpPr>
          <p:nvPr/>
        </p:nvSpPr>
        <p:spPr>
          <a:xfrm>
            <a:off x="11524696" y="2280195"/>
            <a:ext cx="1370860" cy="492084"/>
          </a:xfrm>
          <a:prstGeom prst="rect">
            <a:avLst/>
          </a:prstGeom>
        </p:spPr>
        <p:txBody>
          <a:bodyPr vert="horz" lIns="96435" tIns="48218" rIns="96435" bIns="4821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30000"/>
              </a:lnSpc>
            </a:pPr>
            <a:r>
              <a:rPr lang="zh-CN" altLang="en-US" sz="1687" dirty="0">
                <a:solidFill>
                  <a:schemeClr val="bg1"/>
                </a:solidFill>
                <a:latin typeface="Arial" panose="020B0604020202020204" pitchFamily="34" charset="0"/>
                <a:ea typeface="微软雅黑" panose="020B0503020204020204" pitchFamily="34" charset="-122"/>
                <a:sym typeface="Arial" panose="020B0604020202020204" pitchFamily="34" charset="0"/>
              </a:rPr>
              <a:t>家装方式</a:t>
            </a:r>
          </a:p>
        </p:txBody>
      </p:sp>
      <p:sp>
        <p:nvSpPr>
          <p:cNvPr id="59" name="文本框 58"/>
          <p:cNvSpPr txBox="1">
            <a:spLocks noChangeArrowheads="1"/>
          </p:cNvSpPr>
          <p:nvPr/>
        </p:nvSpPr>
        <p:spPr bwMode="auto">
          <a:xfrm>
            <a:off x="1059514" y="3272108"/>
            <a:ext cx="2158478" cy="49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rPr>
              <a:t>我们所调查的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rPr>
              <a:t>46</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rPr>
              <a:t>个人中有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rPr>
              <a:t>20</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rPr>
              <a:t>人希望能在短期了看到成效</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0" name="文本框 59"/>
          <p:cNvSpPr txBox="1"/>
          <p:nvPr/>
        </p:nvSpPr>
        <p:spPr>
          <a:xfrm>
            <a:off x="1053568" y="2810171"/>
            <a:ext cx="3033695" cy="461665"/>
          </a:xfrm>
          <a:prstGeom prst="rect">
            <a:avLst/>
          </a:prstGeom>
          <a:noFill/>
        </p:spPr>
        <p:txBody>
          <a:bodyPr>
            <a:spAutoFit/>
          </a:bodyPr>
          <a:lstStyle/>
          <a:p>
            <a:pPr fontAlgn="auto">
              <a:spcBef>
                <a:spcPts val="0"/>
              </a:spcBef>
              <a:spcAft>
                <a:spcPts val="0"/>
              </a:spcAft>
              <a:defRPr/>
            </a:pPr>
            <a:r>
              <a:rPr lang="zh-CN" altLang="en-US" sz="2400" b="1" dirty="0">
                <a:solidFill>
                  <a:schemeClr val="tx1">
                    <a:lumMod val="65000"/>
                    <a:lumOff val="35000"/>
                  </a:schemeClr>
                </a:solidFill>
                <a:latin typeface="Franklin Gothic Book" panose="020B0503020102020204" pitchFamily="34" charset="0"/>
                <a:ea typeface="+mn-ea"/>
              </a:rPr>
              <a:t>时间</a:t>
            </a:r>
          </a:p>
        </p:txBody>
      </p:sp>
      <p:sp>
        <p:nvSpPr>
          <p:cNvPr id="61" name="文本框 60"/>
          <p:cNvSpPr txBox="1">
            <a:spLocks noChangeArrowheads="1"/>
          </p:cNvSpPr>
          <p:nvPr/>
        </p:nvSpPr>
        <p:spPr bwMode="auto">
          <a:xfrm>
            <a:off x="6537530" y="5659008"/>
            <a:ext cx="2844173" cy="70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在我们设置的问题“如果有一款</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app,</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你最希望有哪些功能呢？”我们可以看到所调查的人，对我们预想的功能还是有很大的支持度</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6537531" y="5213456"/>
            <a:ext cx="3033695" cy="461665"/>
          </a:xfrm>
          <a:prstGeom prst="rect">
            <a:avLst/>
          </a:prstGeom>
          <a:noFill/>
        </p:spPr>
        <p:txBody>
          <a:bodyPr>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mn-ea"/>
              </a:rPr>
              <a:t>满意度</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63" name="文本框 62"/>
          <p:cNvSpPr txBox="1">
            <a:spLocks noChangeArrowheads="1"/>
          </p:cNvSpPr>
          <p:nvPr/>
        </p:nvSpPr>
        <p:spPr bwMode="auto">
          <a:xfrm>
            <a:off x="5509897" y="3210086"/>
            <a:ext cx="2098530" cy="49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就房屋装修我们调查的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46</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人，有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24</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人希望自己能参与到装修中去</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4" name="文本框 63"/>
          <p:cNvSpPr txBox="1"/>
          <p:nvPr/>
        </p:nvSpPr>
        <p:spPr>
          <a:xfrm>
            <a:off x="5509888" y="2702169"/>
            <a:ext cx="1628845" cy="461665"/>
          </a:xfrm>
          <a:prstGeom prst="rect">
            <a:avLst/>
          </a:prstGeom>
          <a:noFill/>
        </p:spPr>
        <p:txBody>
          <a:bodyPr wrap="square">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mn-ea"/>
              </a:rPr>
              <a:t>参与度</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65" name="文本框 64"/>
          <p:cNvSpPr txBox="1">
            <a:spLocks noChangeArrowheads="1"/>
          </p:cNvSpPr>
          <p:nvPr/>
        </p:nvSpPr>
        <p:spPr bwMode="auto">
          <a:xfrm>
            <a:off x="7348863" y="2045653"/>
            <a:ext cx="2974904" cy="70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从所调查的这些问题中，可以分析总结出，现代人追求周期短、性价比高、能自我参与的家装方式，故我们的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app</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有很大的开发价值。</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6" name="文本框 65"/>
          <p:cNvSpPr txBox="1"/>
          <p:nvPr/>
        </p:nvSpPr>
        <p:spPr>
          <a:xfrm>
            <a:off x="7320729" y="1567323"/>
            <a:ext cx="3033695" cy="461665"/>
          </a:xfrm>
          <a:prstGeom prst="rect">
            <a:avLst/>
          </a:prstGeom>
          <a:noFill/>
        </p:spPr>
        <p:txBody>
          <a:bodyPr>
            <a:spAutoFit/>
          </a:bodyPr>
          <a:lstStyle/>
          <a:p>
            <a:pPr fontAlgn="auto">
              <a:spcBef>
                <a:spcPts val="0"/>
              </a:spcBef>
              <a:spcAft>
                <a:spcPts val="0"/>
              </a:spcAft>
              <a:defRPr/>
            </a:pPr>
            <a:r>
              <a:rPr lang="zh-CN" altLang="en-US" sz="2400" b="1" dirty="0">
                <a:solidFill>
                  <a:schemeClr val="tx1">
                    <a:lumMod val="65000"/>
                    <a:lumOff val="35000"/>
                  </a:schemeClr>
                </a:solidFill>
                <a:latin typeface="Franklin Gothic Book" panose="020B0503020102020204" pitchFamily="34" charset="0"/>
                <a:ea typeface="+mn-ea"/>
              </a:rPr>
              <a:t>家装方式</a:t>
            </a:r>
          </a:p>
        </p:txBody>
      </p:sp>
      <p:sp>
        <p:nvSpPr>
          <p:cNvPr id="67" name="文本框 66"/>
          <p:cNvSpPr txBox="1">
            <a:spLocks noChangeArrowheads="1"/>
          </p:cNvSpPr>
          <p:nvPr/>
        </p:nvSpPr>
        <p:spPr bwMode="auto">
          <a:xfrm>
            <a:off x="9192241" y="4523382"/>
            <a:ext cx="2332456" cy="49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对家装</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app</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而言，我们调查的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46</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人有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37</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人希望可以用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3D</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的方式展现</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8" name="文本框 67"/>
          <p:cNvSpPr txBox="1"/>
          <p:nvPr/>
        </p:nvSpPr>
        <p:spPr>
          <a:xfrm>
            <a:off x="9192241" y="4077830"/>
            <a:ext cx="3033695" cy="461665"/>
          </a:xfrm>
          <a:prstGeom prst="rect">
            <a:avLst/>
          </a:prstGeom>
          <a:noFill/>
        </p:spPr>
        <p:txBody>
          <a:bodyPr>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mn-ea"/>
              </a:rPr>
              <a:t>展现方式</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53" name="矩形 52"/>
          <p:cNvSpPr/>
          <p:nvPr/>
        </p:nvSpPr>
        <p:spPr>
          <a:xfrm>
            <a:off x="5574815" y="559508"/>
            <a:ext cx="1709122"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RESEARCH AND ANALYSIS</a:t>
            </a:r>
            <a:endParaRPr lang="zh-CN" altLang="en-US" sz="1050" b="1" dirty="0">
              <a:solidFill>
                <a:srgbClr val="8CC94C"/>
              </a:solidFill>
              <a:latin typeface="+mj-lt"/>
              <a:ea typeface="微软雅黑" panose="020B0503020204020204" pitchFamily="34" charset="-122"/>
            </a:endParaRPr>
          </a:p>
        </p:txBody>
      </p:sp>
      <p:sp>
        <p:nvSpPr>
          <p:cNvPr id="54" name="矩形 53"/>
          <p:cNvSpPr/>
          <p:nvPr/>
        </p:nvSpPr>
        <p:spPr>
          <a:xfrm>
            <a:off x="5759965" y="238969"/>
            <a:ext cx="1338828"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调研与分析</a:t>
            </a:r>
          </a:p>
        </p:txBody>
      </p:sp>
      <p:sp>
        <p:nvSpPr>
          <p:cNvPr id="55" name="等腰三角形 54"/>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74111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anim calcmode="lin" valueType="num">
                                      <p:cBhvr>
                                        <p:cTn id="8" dur="500" fill="hold"/>
                                        <p:tgtEl>
                                          <p:spTgt spid="55"/>
                                        </p:tgtEl>
                                        <p:attrNameLst>
                                          <p:attrName>ppt_x</p:attrName>
                                        </p:attrNameLst>
                                      </p:cBhvr>
                                      <p:tavLst>
                                        <p:tav tm="0">
                                          <p:val>
                                            <p:strVal val="#ppt_x"/>
                                          </p:val>
                                        </p:tav>
                                        <p:tav tm="100000">
                                          <p:val>
                                            <p:strVal val="#ppt_x"/>
                                          </p:val>
                                        </p:tav>
                                      </p:tavLst>
                                    </p:anim>
                                    <p:anim calcmode="lin" valueType="num">
                                      <p:cBhvr>
                                        <p:cTn id="9" dur="500" fill="hold"/>
                                        <p:tgtEl>
                                          <p:spTgt spid="5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 calcmode="lin" valueType="num">
                                      <p:cBhvr>
                                        <p:cTn id="13" dur="500" fill="hold"/>
                                        <p:tgtEl>
                                          <p:spTgt spid="54"/>
                                        </p:tgtEl>
                                        <p:attrNameLst>
                                          <p:attrName>ppt_w</p:attrName>
                                        </p:attrNameLst>
                                      </p:cBhvr>
                                      <p:tavLst>
                                        <p:tav tm="0">
                                          <p:val>
                                            <p:fltVal val="0"/>
                                          </p:val>
                                        </p:tav>
                                        <p:tav tm="100000">
                                          <p:val>
                                            <p:strVal val="#ppt_w"/>
                                          </p:val>
                                        </p:tav>
                                      </p:tavLst>
                                    </p:anim>
                                    <p:anim calcmode="lin" valueType="num">
                                      <p:cBhvr>
                                        <p:cTn id="14" dur="500" fill="hold"/>
                                        <p:tgtEl>
                                          <p:spTgt spid="54"/>
                                        </p:tgtEl>
                                        <p:attrNameLst>
                                          <p:attrName>ppt_h</p:attrName>
                                        </p:attrNameLst>
                                      </p:cBhvr>
                                      <p:tavLst>
                                        <p:tav tm="0">
                                          <p:val>
                                            <p:fltVal val="0"/>
                                          </p:val>
                                        </p:tav>
                                        <p:tav tm="100000">
                                          <p:val>
                                            <p:strVal val="#ppt_h"/>
                                          </p:val>
                                        </p:tav>
                                      </p:tavLst>
                                    </p:anim>
                                    <p:animEffect transition="in" filter="fade">
                                      <p:cBhvr>
                                        <p:cTn id="15" dur="500"/>
                                        <p:tgtEl>
                                          <p:spTgt spid="5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500" fill="hold"/>
                                        <p:tgtEl>
                                          <p:spTgt spid="53"/>
                                        </p:tgtEl>
                                        <p:attrNameLst>
                                          <p:attrName>ppt_w</p:attrName>
                                        </p:attrNameLst>
                                      </p:cBhvr>
                                      <p:tavLst>
                                        <p:tav tm="0">
                                          <p:val>
                                            <p:fltVal val="0"/>
                                          </p:val>
                                        </p:tav>
                                        <p:tav tm="100000">
                                          <p:val>
                                            <p:strVal val="#ppt_w"/>
                                          </p:val>
                                        </p:tav>
                                      </p:tavLst>
                                    </p:anim>
                                    <p:anim calcmode="lin" valueType="num">
                                      <p:cBhvr>
                                        <p:cTn id="19" dur="500" fill="hold"/>
                                        <p:tgtEl>
                                          <p:spTgt spid="53"/>
                                        </p:tgtEl>
                                        <p:attrNameLst>
                                          <p:attrName>ppt_h</p:attrName>
                                        </p:attrNameLst>
                                      </p:cBhvr>
                                      <p:tavLst>
                                        <p:tav tm="0">
                                          <p:val>
                                            <p:fltVal val="0"/>
                                          </p:val>
                                        </p:tav>
                                        <p:tav tm="100000">
                                          <p:val>
                                            <p:strVal val="#ppt_h"/>
                                          </p:val>
                                        </p:tav>
                                      </p:tavLst>
                                    </p:anim>
                                    <p:animEffect transition="in" filter="fade">
                                      <p:cBhvr>
                                        <p:cTn id="20" dur="500"/>
                                        <p:tgtEl>
                                          <p:spTgt spid="53"/>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par>
                          <p:cTn id="25" fill="hold">
                            <p:stCondLst>
                              <p:cond delay="2000"/>
                            </p:stCondLst>
                            <p:childTnLst>
                              <p:par>
                                <p:cTn id="26" presetID="21" presetClass="entr" presetSubtype="1"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heel(1)">
                                      <p:cBhvr>
                                        <p:cTn id="28" dur="1000"/>
                                        <p:tgtEl>
                                          <p:spTgt spid="34"/>
                                        </p:tgtEl>
                                      </p:cBhvr>
                                    </p:animEffect>
                                  </p:childTnLst>
                                </p:cTn>
                              </p:par>
                            </p:childTnLst>
                          </p:cTn>
                        </p:par>
                        <p:par>
                          <p:cTn id="29" fill="hold">
                            <p:stCondLst>
                              <p:cond delay="3000"/>
                            </p:stCondLst>
                            <p:childTnLst>
                              <p:par>
                                <p:cTn id="30" presetID="16" presetClass="entr" presetSubtype="21"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arn(inVertical)">
                                      <p:cBhvr>
                                        <p:cTn id="32" dur="750"/>
                                        <p:tgtEl>
                                          <p:spTgt spid="39"/>
                                        </p:tgtEl>
                                      </p:cBhvr>
                                    </p:animEffect>
                                  </p:childTnLst>
                                </p:cTn>
                              </p:par>
                            </p:childTnLst>
                          </p:cTn>
                        </p:par>
                        <p:par>
                          <p:cTn id="33" fill="hold">
                            <p:stCondLst>
                              <p:cond delay="3750"/>
                            </p:stCondLst>
                            <p:childTnLst>
                              <p:par>
                                <p:cTn id="34" presetID="22" presetClass="entr" presetSubtype="1" fill="hold" grpId="0" nodeType="after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up)">
                                      <p:cBhvr>
                                        <p:cTn id="36" dur="500"/>
                                        <p:tgtEl>
                                          <p:spTgt spid="60"/>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anim calcmode="lin" valueType="num">
                                      <p:cBhvr>
                                        <p:cTn id="40" dur="500" fill="hold"/>
                                        <p:tgtEl>
                                          <p:spTgt spid="59"/>
                                        </p:tgtEl>
                                        <p:attrNameLst>
                                          <p:attrName>ppt_x</p:attrName>
                                        </p:attrNameLst>
                                      </p:cBhvr>
                                      <p:tavLst>
                                        <p:tav tm="0">
                                          <p:val>
                                            <p:strVal val="#ppt_x"/>
                                          </p:val>
                                        </p:tav>
                                        <p:tav tm="100000">
                                          <p:val>
                                            <p:strVal val="#ppt_x"/>
                                          </p:val>
                                        </p:tav>
                                      </p:tavLst>
                                    </p:anim>
                                    <p:anim calcmode="lin" valueType="num">
                                      <p:cBhvr>
                                        <p:cTn id="41" dur="500" fill="hold"/>
                                        <p:tgtEl>
                                          <p:spTgt spid="59"/>
                                        </p:tgtEl>
                                        <p:attrNameLst>
                                          <p:attrName>ppt_y</p:attrName>
                                        </p:attrNameLst>
                                      </p:cBhvr>
                                      <p:tavLst>
                                        <p:tav tm="0">
                                          <p:val>
                                            <p:strVal val="#ppt_y+.1"/>
                                          </p:val>
                                        </p:tav>
                                        <p:tav tm="100000">
                                          <p:val>
                                            <p:strVal val="#ppt_y"/>
                                          </p:val>
                                        </p:tav>
                                      </p:tavLst>
                                    </p:anim>
                                  </p:childTnLst>
                                </p:cTn>
                              </p:par>
                            </p:childTnLst>
                          </p:cTn>
                        </p:par>
                        <p:par>
                          <p:cTn id="42" fill="hold">
                            <p:stCondLst>
                              <p:cond delay="4250"/>
                            </p:stCondLst>
                            <p:childTnLst>
                              <p:par>
                                <p:cTn id="43" presetID="21" presetClass="entr" presetSubtype="1"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heel(1)">
                                      <p:cBhvr>
                                        <p:cTn id="45" dur="1000"/>
                                        <p:tgtEl>
                                          <p:spTgt spid="36"/>
                                        </p:tgtEl>
                                      </p:cBhvr>
                                    </p:animEffect>
                                  </p:childTnLst>
                                </p:cTn>
                              </p:par>
                            </p:childTnLst>
                          </p:cTn>
                        </p:par>
                        <p:par>
                          <p:cTn id="46" fill="hold">
                            <p:stCondLst>
                              <p:cond delay="5250"/>
                            </p:stCondLst>
                            <p:childTnLst>
                              <p:par>
                                <p:cTn id="47" presetID="16" presetClass="entr" presetSubtype="21"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barn(inVertical)">
                                      <p:cBhvr>
                                        <p:cTn id="49" dur="750"/>
                                        <p:tgtEl>
                                          <p:spTgt spid="40"/>
                                        </p:tgtEl>
                                      </p:cBhvr>
                                    </p:animEffect>
                                  </p:childTnLst>
                                </p:cTn>
                              </p:par>
                            </p:childTnLst>
                          </p:cTn>
                        </p:par>
                        <p:par>
                          <p:cTn id="50" fill="hold">
                            <p:stCondLst>
                              <p:cond delay="6000"/>
                            </p:stCondLst>
                            <p:childTnLst>
                              <p:par>
                                <p:cTn id="51" presetID="22" presetClass="entr" presetSubtype="1" fill="hold" grpId="0"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ipe(up)">
                                      <p:cBhvr>
                                        <p:cTn id="53" dur="500"/>
                                        <p:tgtEl>
                                          <p:spTgt spid="62"/>
                                        </p:tgtEl>
                                      </p:cBhvr>
                                    </p:animEffect>
                                  </p:childTnLst>
                                </p:cTn>
                              </p:par>
                              <p:par>
                                <p:cTn id="54" presetID="42"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anim calcmode="lin" valueType="num">
                                      <p:cBhvr>
                                        <p:cTn id="57" dur="500" fill="hold"/>
                                        <p:tgtEl>
                                          <p:spTgt spid="61"/>
                                        </p:tgtEl>
                                        <p:attrNameLst>
                                          <p:attrName>ppt_x</p:attrName>
                                        </p:attrNameLst>
                                      </p:cBhvr>
                                      <p:tavLst>
                                        <p:tav tm="0">
                                          <p:val>
                                            <p:strVal val="#ppt_x"/>
                                          </p:val>
                                        </p:tav>
                                        <p:tav tm="100000">
                                          <p:val>
                                            <p:strVal val="#ppt_x"/>
                                          </p:val>
                                        </p:tav>
                                      </p:tavLst>
                                    </p:anim>
                                    <p:anim calcmode="lin" valueType="num">
                                      <p:cBhvr>
                                        <p:cTn id="58" dur="500" fill="hold"/>
                                        <p:tgtEl>
                                          <p:spTgt spid="61"/>
                                        </p:tgtEl>
                                        <p:attrNameLst>
                                          <p:attrName>ppt_y</p:attrName>
                                        </p:attrNameLst>
                                      </p:cBhvr>
                                      <p:tavLst>
                                        <p:tav tm="0">
                                          <p:val>
                                            <p:strVal val="#ppt_y+.1"/>
                                          </p:val>
                                        </p:tav>
                                        <p:tav tm="100000">
                                          <p:val>
                                            <p:strVal val="#ppt_y"/>
                                          </p:val>
                                        </p:tav>
                                      </p:tavLst>
                                    </p:anim>
                                  </p:childTnLst>
                                </p:cTn>
                              </p:par>
                            </p:childTnLst>
                          </p:cTn>
                        </p:par>
                        <p:par>
                          <p:cTn id="59" fill="hold">
                            <p:stCondLst>
                              <p:cond delay="6500"/>
                            </p:stCondLst>
                            <p:childTnLst>
                              <p:par>
                                <p:cTn id="60" presetID="21" presetClass="entr" presetSubtype="1" fill="hold" grpId="0" nodeType="after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heel(1)">
                                      <p:cBhvr>
                                        <p:cTn id="62" dur="1000"/>
                                        <p:tgtEl>
                                          <p:spTgt spid="35"/>
                                        </p:tgtEl>
                                      </p:cBhvr>
                                    </p:animEffect>
                                  </p:childTnLst>
                                </p:cTn>
                              </p:par>
                            </p:childTnLst>
                          </p:cTn>
                        </p:par>
                        <p:par>
                          <p:cTn id="63" fill="hold">
                            <p:stCondLst>
                              <p:cond delay="7500"/>
                            </p:stCondLst>
                            <p:childTnLst>
                              <p:par>
                                <p:cTn id="64" presetID="16" presetClass="entr" presetSubtype="2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barn(inVertical)">
                                      <p:cBhvr>
                                        <p:cTn id="66" dur="750"/>
                                        <p:tgtEl>
                                          <p:spTgt spid="41"/>
                                        </p:tgtEl>
                                      </p:cBhvr>
                                    </p:animEffect>
                                  </p:childTnLst>
                                </p:cTn>
                              </p:par>
                            </p:childTnLst>
                          </p:cTn>
                        </p:par>
                        <p:par>
                          <p:cTn id="67" fill="hold">
                            <p:stCondLst>
                              <p:cond delay="8250"/>
                            </p:stCondLst>
                            <p:childTnLst>
                              <p:par>
                                <p:cTn id="68" presetID="22" presetClass="entr" presetSubtype="1" fill="hold" grpId="0" nodeType="after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up)">
                                      <p:cBhvr>
                                        <p:cTn id="70" dur="500"/>
                                        <p:tgtEl>
                                          <p:spTgt spid="64"/>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anim calcmode="lin" valueType="num">
                                      <p:cBhvr>
                                        <p:cTn id="74" dur="500" fill="hold"/>
                                        <p:tgtEl>
                                          <p:spTgt spid="63"/>
                                        </p:tgtEl>
                                        <p:attrNameLst>
                                          <p:attrName>ppt_x</p:attrName>
                                        </p:attrNameLst>
                                      </p:cBhvr>
                                      <p:tavLst>
                                        <p:tav tm="0">
                                          <p:val>
                                            <p:strVal val="#ppt_x"/>
                                          </p:val>
                                        </p:tav>
                                        <p:tav tm="100000">
                                          <p:val>
                                            <p:strVal val="#ppt_x"/>
                                          </p:val>
                                        </p:tav>
                                      </p:tavLst>
                                    </p:anim>
                                    <p:anim calcmode="lin" valueType="num">
                                      <p:cBhvr>
                                        <p:cTn id="75" dur="500" fill="hold"/>
                                        <p:tgtEl>
                                          <p:spTgt spid="63"/>
                                        </p:tgtEl>
                                        <p:attrNameLst>
                                          <p:attrName>ppt_y</p:attrName>
                                        </p:attrNameLst>
                                      </p:cBhvr>
                                      <p:tavLst>
                                        <p:tav tm="0">
                                          <p:val>
                                            <p:strVal val="#ppt_y+.1"/>
                                          </p:val>
                                        </p:tav>
                                        <p:tav tm="100000">
                                          <p:val>
                                            <p:strVal val="#ppt_y"/>
                                          </p:val>
                                        </p:tav>
                                      </p:tavLst>
                                    </p:anim>
                                  </p:childTnLst>
                                </p:cTn>
                              </p:par>
                            </p:childTnLst>
                          </p:cTn>
                        </p:par>
                        <p:par>
                          <p:cTn id="76" fill="hold">
                            <p:stCondLst>
                              <p:cond delay="8750"/>
                            </p:stCondLst>
                            <p:childTnLst>
                              <p:par>
                                <p:cTn id="77" presetID="21" presetClass="entr" presetSubtype="1"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heel(1)">
                                      <p:cBhvr>
                                        <p:cTn id="79" dur="1000"/>
                                        <p:tgtEl>
                                          <p:spTgt spid="38"/>
                                        </p:tgtEl>
                                      </p:cBhvr>
                                    </p:animEffect>
                                  </p:childTnLst>
                                </p:cTn>
                              </p:par>
                            </p:childTnLst>
                          </p:cTn>
                        </p:par>
                        <p:par>
                          <p:cTn id="80" fill="hold">
                            <p:stCondLst>
                              <p:cond delay="9750"/>
                            </p:stCondLst>
                            <p:childTnLst>
                              <p:par>
                                <p:cTn id="81" presetID="16" presetClass="entr" presetSubtype="21"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barn(inVertical)">
                                      <p:cBhvr>
                                        <p:cTn id="83" dur="750"/>
                                        <p:tgtEl>
                                          <p:spTgt spid="42"/>
                                        </p:tgtEl>
                                      </p:cBhvr>
                                    </p:animEffect>
                                  </p:childTnLst>
                                </p:cTn>
                              </p:par>
                            </p:childTnLst>
                          </p:cTn>
                        </p:par>
                        <p:par>
                          <p:cTn id="84" fill="hold">
                            <p:stCondLst>
                              <p:cond delay="10500"/>
                            </p:stCondLst>
                            <p:childTnLst>
                              <p:par>
                                <p:cTn id="85" presetID="22" presetClass="entr" presetSubtype="1" fill="hold" grpId="0" nodeType="after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par>
                                <p:cTn id="88" presetID="42" presetClass="entr" presetSubtype="0" fill="hold" grpId="0" nodeType="with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anim calcmode="lin" valueType="num">
                                      <p:cBhvr>
                                        <p:cTn id="91" dur="500" fill="hold"/>
                                        <p:tgtEl>
                                          <p:spTgt spid="67"/>
                                        </p:tgtEl>
                                        <p:attrNameLst>
                                          <p:attrName>ppt_x</p:attrName>
                                        </p:attrNameLst>
                                      </p:cBhvr>
                                      <p:tavLst>
                                        <p:tav tm="0">
                                          <p:val>
                                            <p:strVal val="#ppt_x"/>
                                          </p:val>
                                        </p:tav>
                                        <p:tav tm="100000">
                                          <p:val>
                                            <p:strVal val="#ppt_x"/>
                                          </p:val>
                                        </p:tav>
                                      </p:tavLst>
                                    </p:anim>
                                    <p:anim calcmode="lin" valueType="num">
                                      <p:cBhvr>
                                        <p:cTn id="92" dur="500" fill="hold"/>
                                        <p:tgtEl>
                                          <p:spTgt spid="67"/>
                                        </p:tgtEl>
                                        <p:attrNameLst>
                                          <p:attrName>ppt_y</p:attrName>
                                        </p:attrNameLst>
                                      </p:cBhvr>
                                      <p:tavLst>
                                        <p:tav tm="0">
                                          <p:val>
                                            <p:strVal val="#ppt_y+.1"/>
                                          </p:val>
                                        </p:tav>
                                        <p:tav tm="100000">
                                          <p:val>
                                            <p:strVal val="#ppt_y"/>
                                          </p:val>
                                        </p:tav>
                                      </p:tavLst>
                                    </p:anim>
                                  </p:childTnLst>
                                </p:cTn>
                              </p:par>
                            </p:childTnLst>
                          </p:cTn>
                        </p:par>
                        <p:par>
                          <p:cTn id="93" fill="hold">
                            <p:stCondLst>
                              <p:cond delay="11000"/>
                            </p:stCondLst>
                            <p:childTnLst>
                              <p:par>
                                <p:cTn id="94" presetID="21" presetClass="entr" presetSubtype="1"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wheel(1)">
                                      <p:cBhvr>
                                        <p:cTn id="96" dur="1000"/>
                                        <p:tgtEl>
                                          <p:spTgt spid="37"/>
                                        </p:tgtEl>
                                      </p:cBhvr>
                                    </p:animEffect>
                                  </p:childTnLst>
                                </p:cTn>
                              </p:par>
                            </p:childTnLst>
                          </p:cTn>
                        </p:par>
                        <p:par>
                          <p:cTn id="97" fill="hold">
                            <p:stCondLst>
                              <p:cond delay="12000"/>
                            </p:stCondLst>
                            <p:childTnLst>
                              <p:par>
                                <p:cTn id="98" presetID="16" presetClass="entr" presetSubtype="21" fill="hold" grpId="0" nodeType="after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barn(inVertical)">
                                      <p:cBhvr>
                                        <p:cTn id="100" dur="750"/>
                                        <p:tgtEl>
                                          <p:spTgt spid="43"/>
                                        </p:tgtEl>
                                      </p:cBhvr>
                                    </p:animEffect>
                                  </p:childTnLst>
                                </p:cTn>
                              </p:par>
                            </p:childTnLst>
                          </p:cTn>
                        </p:par>
                        <p:par>
                          <p:cTn id="101" fill="hold">
                            <p:stCondLst>
                              <p:cond delay="12750"/>
                            </p:stCondLst>
                            <p:childTnLst>
                              <p:par>
                                <p:cTn id="102" presetID="22" presetClass="entr" presetSubtype="1"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wipe(up)">
                                      <p:cBhvr>
                                        <p:cTn id="104" dur="500"/>
                                        <p:tgtEl>
                                          <p:spTgt spid="66"/>
                                        </p:tgtEl>
                                      </p:cBhvr>
                                    </p:animEffect>
                                  </p:childTnLst>
                                </p:cTn>
                              </p:par>
                              <p:par>
                                <p:cTn id="105" presetID="42"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anim calcmode="lin" valueType="num">
                                      <p:cBhvr>
                                        <p:cTn id="108" dur="500" fill="hold"/>
                                        <p:tgtEl>
                                          <p:spTgt spid="65"/>
                                        </p:tgtEl>
                                        <p:attrNameLst>
                                          <p:attrName>ppt_x</p:attrName>
                                        </p:attrNameLst>
                                      </p:cBhvr>
                                      <p:tavLst>
                                        <p:tav tm="0">
                                          <p:val>
                                            <p:strVal val="#ppt_x"/>
                                          </p:val>
                                        </p:tav>
                                        <p:tav tm="100000">
                                          <p:val>
                                            <p:strVal val="#ppt_x"/>
                                          </p:val>
                                        </p:tav>
                                      </p:tavLst>
                                    </p:anim>
                                    <p:anim calcmode="lin" valueType="num">
                                      <p:cBhvr>
                                        <p:cTn id="10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p:bldP spid="40" grpId="0"/>
      <p:bldP spid="41" grpId="0"/>
      <p:bldP spid="42" grpId="0"/>
      <p:bldP spid="43" grpId="0"/>
      <p:bldP spid="59" grpId="0"/>
      <p:bldP spid="60" grpId="0"/>
      <p:bldP spid="61" grpId="0"/>
      <p:bldP spid="62" grpId="0"/>
      <p:bldP spid="63" grpId="0"/>
      <p:bldP spid="64" grpId="0"/>
      <p:bldP spid="65" grpId="0"/>
      <p:bldP spid="66" grpId="0"/>
      <p:bldP spid="67" grpId="0"/>
      <p:bldP spid="68" grpId="0"/>
      <p:bldP spid="53" grpId="0"/>
      <p:bldP spid="54" grpId="0"/>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961942" y="3844961"/>
            <a:ext cx="3261860" cy="1476949"/>
            <a:chOff x="4304043" y="1286668"/>
            <a:chExt cx="3837944" cy="2757793"/>
          </a:xfrm>
          <a:effectLst>
            <a:outerShdw blurRad="381000" dist="254000" dir="8100000" algn="tr" rotWithShape="0">
              <a:prstClr val="black">
                <a:alpha val="40000"/>
              </a:prstClr>
            </a:outerShdw>
          </a:effectLst>
        </p:grpSpPr>
        <p:sp>
          <p:nvSpPr>
            <p:cNvPr id="32" name="圆角矩形 3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3" name="圆角矩形 32"/>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34" name="组合 33"/>
          <p:cNvGrpSpPr/>
          <p:nvPr/>
        </p:nvGrpSpPr>
        <p:grpSpPr>
          <a:xfrm>
            <a:off x="4753115" y="3844961"/>
            <a:ext cx="3261860" cy="1476949"/>
            <a:chOff x="4304043" y="1286668"/>
            <a:chExt cx="3837944" cy="2757793"/>
          </a:xfrm>
          <a:effectLst>
            <a:outerShdw blurRad="381000" dist="254000" dir="8100000" algn="tr" rotWithShape="0">
              <a:prstClr val="black">
                <a:alpha val="40000"/>
              </a:prstClr>
            </a:outerShdw>
          </a:effectLst>
        </p:grpSpPr>
        <p:sp>
          <p:nvSpPr>
            <p:cNvPr id="35" name="圆角矩形 3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6" name="圆角矩形 3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37" name="组合 36"/>
          <p:cNvGrpSpPr/>
          <p:nvPr/>
        </p:nvGrpSpPr>
        <p:grpSpPr>
          <a:xfrm>
            <a:off x="8555599" y="3844961"/>
            <a:ext cx="3261860" cy="1476949"/>
            <a:chOff x="4304043" y="1286668"/>
            <a:chExt cx="3837944" cy="2757793"/>
          </a:xfrm>
          <a:effectLst>
            <a:outerShdw blurRad="381000" dist="254000" dir="8100000" algn="tr" rotWithShape="0">
              <a:prstClr val="black">
                <a:alpha val="40000"/>
              </a:prstClr>
            </a:outerShdw>
          </a:effectLst>
        </p:grpSpPr>
        <p:sp>
          <p:nvSpPr>
            <p:cNvPr id="38" name="圆角矩形 3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9" name="圆角矩形 3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17" name="组合 16"/>
          <p:cNvGrpSpPr/>
          <p:nvPr/>
        </p:nvGrpSpPr>
        <p:grpSpPr>
          <a:xfrm>
            <a:off x="960155" y="1525083"/>
            <a:ext cx="3286086" cy="1874093"/>
            <a:chOff x="4304043" y="1286668"/>
            <a:chExt cx="3837944" cy="2757793"/>
          </a:xfrm>
          <a:effectLst>
            <a:outerShdw blurRad="381000" dist="254000" dir="8100000" algn="tr" rotWithShape="0">
              <a:prstClr val="black">
                <a:alpha val="40000"/>
              </a:prstClr>
            </a:outerShdw>
          </a:effectLst>
        </p:grpSpPr>
        <p:sp>
          <p:nvSpPr>
            <p:cNvPr id="18" name="圆角矩形 1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4351931" y="1367702"/>
              <a:ext cx="3742172" cy="2595723"/>
            </a:xfrm>
            <a:prstGeom prst="round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884759" y="5834209"/>
            <a:ext cx="11089232" cy="759968"/>
          </a:xfrm>
          <a:prstGeom prst="rect">
            <a:avLst/>
          </a:prstGeom>
        </p:spPr>
        <p:txBody>
          <a:bodyPr wrap="square" lIns="128540" tIns="64270" rIns="128540" bIns="6427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grpSp>
        <p:nvGrpSpPr>
          <p:cNvPr id="22" name="组合 21"/>
          <p:cNvGrpSpPr/>
          <p:nvPr/>
        </p:nvGrpSpPr>
        <p:grpSpPr>
          <a:xfrm>
            <a:off x="4688689" y="1525083"/>
            <a:ext cx="3286086" cy="1874093"/>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4351931" y="1367703"/>
              <a:ext cx="3742172" cy="2595722"/>
            </a:xfrm>
            <a:prstGeom prst="round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8437556" y="1525083"/>
            <a:ext cx="3286086" cy="1874093"/>
            <a:chOff x="4304043" y="1286668"/>
            <a:chExt cx="3837944" cy="2757793"/>
          </a:xfrm>
          <a:effectLst>
            <a:outerShdw blurRad="381000" dist="254000" dir="8100000" algn="tr" rotWithShape="0">
              <a:prstClr val="black">
                <a:alpha val="40000"/>
              </a:prstClr>
            </a:outerShdw>
          </a:effectLst>
        </p:grpSpPr>
        <p:sp>
          <p:nvSpPr>
            <p:cNvPr id="26" name="圆角矩形 2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4351931" y="1367703"/>
              <a:ext cx="3742172" cy="2595722"/>
            </a:xfrm>
            <a:prstGeom prst="roundRect">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p:cNvSpPr/>
          <p:nvPr/>
        </p:nvSpPr>
        <p:spPr>
          <a:xfrm>
            <a:off x="1201146" y="4406335"/>
            <a:ext cx="2724494" cy="722505"/>
          </a:xfrm>
          <a:prstGeom prst="rect">
            <a:avLst/>
          </a:prstGeom>
        </p:spPr>
        <p:txBody>
          <a:bodyPr>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4997974" y="4406335"/>
            <a:ext cx="2724494" cy="722505"/>
          </a:xfrm>
          <a:prstGeom prst="rect">
            <a:avLst/>
          </a:prstGeom>
        </p:spPr>
        <p:txBody>
          <a:bodyPr>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8805639" y="4443394"/>
            <a:ext cx="2724494" cy="722505"/>
          </a:xfrm>
          <a:prstGeom prst="rect">
            <a:avLst/>
          </a:prstGeom>
        </p:spPr>
        <p:txBody>
          <a:bodyPr>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19"/>
          <p:cNvSpPr txBox="1">
            <a:spLocks noChangeArrowheads="1"/>
          </p:cNvSpPr>
          <p:nvPr/>
        </p:nvSpPr>
        <p:spPr bwMode="auto">
          <a:xfrm>
            <a:off x="1363035" y="3941599"/>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400" dirty="0">
                <a:solidFill>
                  <a:schemeClr val="tx1">
                    <a:lumMod val="65000"/>
                    <a:lumOff val="35000"/>
                  </a:schemeClr>
                </a:solidFill>
                <a:ea typeface="Segoe UI Emoji" panose="020B0502040204020203" pitchFamily="34" charset="0"/>
              </a:rPr>
              <a:t>YOUR TITLE</a:t>
            </a:r>
            <a:endParaRPr lang="zh-CN" altLang="en-US" sz="2400" dirty="0">
              <a:solidFill>
                <a:schemeClr val="tx1">
                  <a:lumMod val="65000"/>
                  <a:lumOff val="35000"/>
                </a:schemeClr>
              </a:solidFill>
            </a:endParaRPr>
          </a:p>
        </p:txBody>
      </p:sp>
      <p:sp>
        <p:nvSpPr>
          <p:cNvPr id="29" name="TextBox 19"/>
          <p:cNvSpPr txBox="1">
            <a:spLocks noChangeArrowheads="1"/>
          </p:cNvSpPr>
          <p:nvPr/>
        </p:nvSpPr>
        <p:spPr bwMode="auto">
          <a:xfrm>
            <a:off x="5156822" y="3941599"/>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400" dirty="0">
                <a:solidFill>
                  <a:schemeClr val="tx1">
                    <a:lumMod val="65000"/>
                    <a:lumOff val="35000"/>
                  </a:schemeClr>
                </a:solidFill>
                <a:ea typeface="Segoe UI Emoji" panose="020B0502040204020203" pitchFamily="34" charset="0"/>
              </a:rPr>
              <a:t>YOUR TITLE</a:t>
            </a:r>
            <a:endParaRPr lang="zh-CN" altLang="en-US" sz="2400" dirty="0">
              <a:solidFill>
                <a:schemeClr val="tx1">
                  <a:lumMod val="65000"/>
                  <a:lumOff val="35000"/>
                </a:schemeClr>
              </a:solidFill>
            </a:endParaRPr>
          </a:p>
        </p:txBody>
      </p:sp>
      <p:sp>
        <p:nvSpPr>
          <p:cNvPr id="30" name="TextBox 19"/>
          <p:cNvSpPr txBox="1">
            <a:spLocks noChangeArrowheads="1"/>
          </p:cNvSpPr>
          <p:nvPr/>
        </p:nvSpPr>
        <p:spPr bwMode="auto">
          <a:xfrm>
            <a:off x="8921426" y="3941599"/>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400" dirty="0">
                <a:solidFill>
                  <a:schemeClr val="tx1">
                    <a:lumMod val="65000"/>
                    <a:lumOff val="35000"/>
                  </a:schemeClr>
                </a:solidFill>
                <a:ea typeface="Segoe UI Emoji" panose="020B0502040204020203" pitchFamily="34" charset="0"/>
              </a:rPr>
              <a:t>YOUR TITLE</a:t>
            </a:r>
            <a:endParaRPr lang="zh-CN" altLang="en-US" sz="2400" dirty="0">
              <a:solidFill>
                <a:schemeClr val="tx1">
                  <a:lumMod val="65000"/>
                  <a:lumOff val="35000"/>
                </a:schemeClr>
              </a:solidFill>
            </a:endParaRPr>
          </a:p>
        </p:txBody>
      </p:sp>
      <p:sp>
        <p:nvSpPr>
          <p:cNvPr id="47" name="矩形 46"/>
          <p:cNvSpPr/>
          <p:nvPr/>
        </p:nvSpPr>
        <p:spPr>
          <a:xfrm>
            <a:off x="5574815" y="559508"/>
            <a:ext cx="1709122"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RESEARCH AND ANALYSIS</a:t>
            </a:r>
            <a:endParaRPr lang="zh-CN" altLang="en-US" sz="1050" b="1" dirty="0">
              <a:solidFill>
                <a:srgbClr val="8CC94C"/>
              </a:solidFill>
              <a:latin typeface="+mj-lt"/>
              <a:ea typeface="微软雅黑" panose="020B0503020204020204" pitchFamily="34" charset="-122"/>
            </a:endParaRPr>
          </a:p>
        </p:txBody>
      </p:sp>
      <p:sp>
        <p:nvSpPr>
          <p:cNvPr id="48" name="矩形 47"/>
          <p:cNvSpPr/>
          <p:nvPr/>
        </p:nvSpPr>
        <p:spPr>
          <a:xfrm>
            <a:off x="5759962" y="238969"/>
            <a:ext cx="1338828" cy="369332"/>
          </a:xfrm>
          <a:prstGeom prst="rect">
            <a:avLst/>
          </a:prstGeom>
          <a:effectLst/>
        </p:spPr>
        <p:txBody>
          <a:bodyPr vert="horz" wrap="none">
            <a:spAutoFit/>
          </a:bodyPr>
          <a:lstStyle/>
          <a:p>
            <a:pPr algn="ctr"/>
            <a:r>
              <a:rPr lang="zh-CN" altLang="en-US" dirty="0">
                <a:solidFill>
                  <a:srgbClr val="108136"/>
                </a:solidFill>
                <a:ea typeface="微软雅黑" panose="020B0503020204020204" pitchFamily="34" charset="-122"/>
              </a:rPr>
              <a:t>调研与分析</a:t>
            </a:r>
          </a:p>
        </p:txBody>
      </p:sp>
      <p:sp>
        <p:nvSpPr>
          <p:cNvPr id="52" name="等腰三角形 51"/>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6742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childTnLst>
                          </p:cTn>
                        </p:par>
                        <p:par>
                          <p:cTn id="21" fill="hold">
                            <p:stCondLst>
                              <p:cond delay="1000"/>
                            </p:stCondLst>
                            <p:childTnLst>
                              <p:par>
                                <p:cTn id="22" presetID="16" presetClass="entr" presetSubtype="21"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childTnLst>
                          </p:cTn>
                        </p:par>
                        <p:par>
                          <p:cTn id="25" fill="hold">
                            <p:stCondLst>
                              <p:cond delay="1500"/>
                            </p:stCondLst>
                            <p:childTnLst>
                              <p:par>
                                <p:cTn id="26" presetID="16" presetClass="entr" presetSubtype="21"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childTnLst>
                          </p:cTn>
                        </p:par>
                        <p:par>
                          <p:cTn id="29" fill="hold">
                            <p:stCondLst>
                              <p:cond delay="2000"/>
                            </p:stCondLst>
                            <p:childTnLst>
                              <p:par>
                                <p:cTn id="30" presetID="16" presetClass="entr" presetSubtype="21"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arn(inVertical)">
                                      <p:cBhvr>
                                        <p:cTn id="32" dur="500"/>
                                        <p:tgtEl>
                                          <p:spTgt spid="25"/>
                                        </p:tgtEl>
                                      </p:cBhvr>
                                    </p:animEffec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childTnLst>
                          </p:cTn>
                        </p:par>
                        <p:par>
                          <p:cTn id="37" fill="hold">
                            <p:stCondLst>
                              <p:cond delay="3000"/>
                            </p:stCondLst>
                            <p:childTnLst>
                              <p:par>
                                <p:cTn id="38" presetID="47"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anim calcmode="lin" valueType="num">
                                      <p:cBhvr>
                                        <p:cTn id="41" dur="500" fill="hold"/>
                                        <p:tgtEl>
                                          <p:spTgt spid="28"/>
                                        </p:tgtEl>
                                        <p:attrNameLst>
                                          <p:attrName>ppt_x</p:attrName>
                                        </p:attrNameLst>
                                      </p:cBhvr>
                                      <p:tavLst>
                                        <p:tav tm="0">
                                          <p:val>
                                            <p:strVal val="#ppt_x"/>
                                          </p:val>
                                        </p:tav>
                                        <p:tav tm="100000">
                                          <p:val>
                                            <p:strVal val="#ppt_x"/>
                                          </p:val>
                                        </p:tav>
                                      </p:tavLst>
                                    </p:anim>
                                    <p:anim calcmode="lin" valueType="num">
                                      <p:cBhvr>
                                        <p:cTn id="42" dur="500" fill="hold"/>
                                        <p:tgtEl>
                                          <p:spTgt spid="28"/>
                                        </p:tgtEl>
                                        <p:attrNameLst>
                                          <p:attrName>ppt_y</p:attrName>
                                        </p:attrNameLst>
                                      </p:cBhvr>
                                      <p:tavLst>
                                        <p:tav tm="0">
                                          <p:val>
                                            <p:strVal val="#ppt_y-.1"/>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fill="hold"/>
                                        <p:tgtEl>
                                          <p:spTgt spid="49"/>
                                        </p:tgtEl>
                                        <p:attrNameLst>
                                          <p:attrName>ppt_x</p:attrName>
                                        </p:attrNameLst>
                                      </p:cBhvr>
                                      <p:tavLst>
                                        <p:tav tm="0">
                                          <p:val>
                                            <p:strVal val="#ppt_x"/>
                                          </p:val>
                                        </p:tav>
                                        <p:tav tm="100000">
                                          <p:val>
                                            <p:strVal val="#ppt_x"/>
                                          </p:val>
                                        </p:tav>
                                      </p:tavLst>
                                    </p:anim>
                                    <p:anim calcmode="lin" valueType="num">
                                      <p:cBhvr additive="base">
                                        <p:cTn id="46" dur="500" fill="hold"/>
                                        <p:tgtEl>
                                          <p:spTgt spid="49"/>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22" presetClass="entr" presetSubtype="4"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childTnLst>
                          </p:cTn>
                        </p:par>
                        <p:par>
                          <p:cTn id="51" fill="hold">
                            <p:stCondLst>
                              <p:cond delay="4000"/>
                            </p:stCondLst>
                            <p:childTnLst>
                              <p:par>
                                <p:cTn id="52" presetID="47"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anim calcmode="lin" valueType="num">
                                      <p:cBhvr>
                                        <p:cTn id="55" dur="500" fill="hold"/>
                                        <p:tgtEl>
                                          <p:spTgt spid="29"/>
                                        </p:tgtEl>
                                        <p:attrNameLst>
                                          <p:attrName>ppt_x</p:attrName>
                                        </p:attrNameLst>
                                      </p:cBhvr>
                                      <p:tavLst>
                                        <p:tav tm="0">
                                          <p:val>
                                            <p:strVal val="#ppt_x"/>
                                          </p:val>
                                        </p:tav>
                                        <p:tav tm="100000">
                                          <p:val>
                                            <p:strVal val="#ppt_x"/>
                                          </p:val>
                                        </p:tav>
                                      </p:tavLst>
                                    </p:anim>
                                    <p:anim calcmode="lin" valueType="num">
                                      <p:cBhvr>
                                        <p:cTn id="56" dur="500" fill="hold"/>
                                        <p:tgtEl>
                                          <p:spTgt spid="29"/>
                                        </p:tgtEl>
                                        <p:attrNameLst>
                                          <p:attrName>ppt_y</p:attrName>
                                        </p:attrNameLst>
                                      </p:cBhvr>
                                      <p:tavLst>
                                        <p:tav tm="0">
                                          <p:val>
                                            <p:strVal val="#ppt_y-.1"/>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500" fill="hold"/>
                                        <p:tgtEl>
                                          <p:spTgt spid="50"/>
                                        </p:tgtEl>
                                        <p:attrNameLst>
                                          <p:attrName>ppt_x</p:attrName>
                                        </p:attrNameLst>
                                      </p:cBhvr>
                                      <p:tavLst>
                                        <p:tav tm="0">
                                          <p:val>
                                            <p:strVal val="#ppt_x"/>
                                          </p:val>
                                        </p:tav>
                                        <p:tav tm="100000">
                                          <p:val>
                                            <p:strVal val="#ppt_x"/>
                                          </p:val>
                                        </p:tav>
                                      </p:tavLst>
                                    </p:anim>
                                    <p:anim calcmode="lin" valueType="num">
                                      <p:cBhvr additive="base">
                                        <p:cTn id="60" dur="500" fill="hold"/>
                                        <p:tgtEl>
                                          <p:spTgt spid="50"/>
                                        </p:tgtEl>
                                        <p:attrNameLst>
                                          <p:attrName>ppt_y</p:attrName>
                                        </p:attrNameLst>
                                      </p:cBhvr>
                                      <p:tavLst>
                                        <p:tav tm="0">
                                          <p:val>
                                            <p:strVal val="1+#ppt_h/2"/>
                                          </p:val>
                                        </p:tav>
                                        <p:tav tm="100000">
                                          <p:val>
                                            <p:strVal val="#ppt_y"/>
                                          </p:val>
                                        </p:tav>
                                      </p:tavLst>
                                    </p:anim>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down)">
                                      <p:cBhvr>
                                        <p:cTn id="64" dur="500"/>
                                        <p:tgtEl>
                                          <p:spTgt spid="37"/>
                                        </p:tgtEl>
                                      </p:cBhvr>
                                    </p:animEffect>
                                  </p:childTnLst>
                                </p:cTn>
                              </p:par>
                            </p:childTnLst>
                          </p:cTn>
                        </p:par>
                        <p:par>
                          <p:cTn id="65" fill="hold">
                            <p:stCondLst>
                              <p:cond delay="50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anim calcmode="lin" valueType="num">
                                      <p:cBhvr>
                                        <p:cTn id="69" dur="500" fill="hold"/>
                                        <p:tgtEl>
                                          <p:spTgt spid="30"/>
                                        </p:tgtEl>
                                        <p:attrNameLst>
                                          <p:attrName>ppt_x</p:attrName>
                                        </p:attrNameLst>
                                      </p:cBhvr>
                                      <p:tavLst>
                                        <p:tav tm="0">
                                          <p:val>
                                            <p:strVal val="#ppt_x"/>
                                          </p:val>
                                        </p:tav>
                                        <p:tav tm="100000">
                                          <p:val>
                                            <p:strVal val="#ppt_x"/>
                                          </p:val>
                                        </p:tav>
                                      </p:tavLst>
                                    </p:anim>
                                    <p:anim calcmode="lin" valueType="num">
                                      <p:cBhvr>
                                        <p:cTn id="70" dur="500" fill="hold"/>
                                        <p:tgtEl>
                                          <p:spTgt spid="30"/>
                                        </p:tgtEl>
                                        <p:attrNameLst>
                                          <p:attrName>ppt_y</p:attrName>
                                        </p:attrNameLst>
                                      </p:cBhvr>
                                      <p:tavLst>
                                        <p:tav tm="0">
                                          <p:val>
                                            <p:strVal val="#ppt_y-.1"/>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 calcmode="lin" valueType="num">
                                      <p:cBhvr additive="base">
                                        <p:cTn id="73" dur="500" fill="hold"/>
                                        <p:tgtEl>
                                          <p:spTgt spid="51"/>
                                        </p:tgtEl>
                                        <p:attrNameLst>
                                          <p:attrName>ppt_x</p:attrName>
                                        </p:attrNameLst>
                                      </p:cBhvr>
                                      <p:tavLst>
                                        <p:tav tm="0">
                                          <p:val>
                                            <p:strVal val="#ppt_x"/>
                                          </p:val>
                                        </p:tav>
                                        <p:tav tm="100000">
                                          <p:val>
                                            <p:strVal val="#ppt_x"/>
                                          </p:val>
                                        </p:tav>
                                      </p:tavLst>
                                    </p:anim>
                                    <p:anim calcmode="lin" valueType="num">
                                      <p:cBhvr additive="base">
                                        <p:cTn id="74" dur="500" fill="hold"/>
                                        <p:tgtEl>
                                          <p:spTgt spid="51"/>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22" presetClass="entr" presetSubtype="1"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up)">
                                      <p:cBhvr>
                                        <p:cTn id="7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9" grpId="0"/>
      <p:bldP spid="50" grpId="0"/>
      <p:bldP spid="51" grpId="0"/>
      <p:bldP spid="28" grpId="0"/>
      <p:bldP spid="29" grpId="0"/>
      <p:bldP spid="30" grpId="0"/>
      <p:bldP spid="47" grpId="0"/>
      <p:bldP spid="48" grpId="0"/>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3895894" y="4282359"/>
            <a:ext cx="1267020" cy="1288413"/>
            <a:chOff x="1101935" y="1054869"/>
            <a:chExt cx="1369556" cy="1392682"/>
          </a:xfrm>
        </p:grpSpPr>
        <p:sp>
          <p:nvSpPr>
            <p:cNvPr id="32"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8CC94C"/>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8CC94C"/>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r>
                <a:rPr lang="en-US" altLang="zh-CN" sz="1898" kern="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4</a:t>
              </a:r>
              <a:endParaRPr lang="en-US" sz="1898" kern="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1" name="Freeform 6"/>
          <p:cNvSpPr>
            <a:spLocks/>
          </p:cNvSpPr>
          <p:nvPr/>
        </p:nvSpPr>
        <p:spPr bwMode="auto">
          <a:xfrm>
            <a:off x="9047576" y="1827230"/>
            <a:ext cx="1177284" cy="1177291"/>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rgbClr val="108036"/>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52" name="Freeform 7"/>
          <p:cNvSpPr>
            <a:spLocks/>
          </p:cNvSpPr>
          <p:nvPr/>
        </p:nvSpPr>
        <p:spPr bwMode="auto">
          <a:xfrm>
            <a:off x="8325950" y="3004521"/>
            <a:ext cx="1179345" cy="1179351"/>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108036"/>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53" name="Freeform 8"/>
          <p:cNvSpPr>
            <a:spLocks/>
          </p:cNvSpPr>
          <p:nvPr/>
        </p:nvSpPr>
        <p:spPr bwMode="auto">
          <a:xfrm>
            <a:off x="7152787" y="3004521"/>
            <a:ext cx="1173161" cy="1179351"/>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rgbClr val="108036"/>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54" name="Freeform 9"/>
          <p:cNvSpPr>
            <a:spLocks/>
          </p:cNvSpPr>
          <p:nvPr/>
        </p:nvSpPr>
        <p:spPr bwMode="auto">
          <a:xfrm>
            <a:off x="6427037" y="1827230"/>
            <a:ext cx="1177284" cy="1177291"/>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rgbClr val="8CC94C"/>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55" name="Freeform 10"/>
          <p:cNvSpPr>
            <a:spLocks/>
          </p:cNvSpPr>
          <p:nvPr/>
        </p:nvSpPr>
        <p:spPr bwMode="auto">
          <a:xfrm>
            <a:off x="5253875" y="1827230"/>
            <a:ext cx="1173161" cy="1177291"/>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rgbClr val="8CC94C"/>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56" name="Freeform 11"/>
          <p:cNvSpPr>
            <a:spLocks/>
          </p:cNvSpPr>
          <p:nvPr/>
        </p:nvSpPr>
        <p:spPr bwMode="auto">
          <a:xfrm>
            <a:off x="5253875" y="3004521"/>
            <a:ext cx="1173161" cy="1179351"/>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rgbClr val="8CC94C"/>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57" name="Freeform 12"/>
          <p:cNvSpPr>
            <a:spLocks/>
          </p:cNvSpPr>
          <p:nvPr/>
        </p:nvSpPr>
        <p:spPr bwMode="auto">
          <a:xfrm>
            <a:off x="6427037" y="3726151"/>
            <a:ext cx="1177284" cy="1177291"/>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rgbClr val="108036"/>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58" name="Freeform 13"/>
          <p:cNvSpPr>
            <a:spLocks/>
          </p:cNvSpPr>
          <p:nvPr/>
        </p:nvSpPr>
        <p:spPr bwMode="auto">
          <a:xfrm>
            <a:off x="6427037" y="4903442"/>
            <a:ext cx="1177284" cy="1179351"/>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108036"/>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59" name="Freeform 14"/>
          <p:cNvSpPr>
            <a:spLocks/>
          </p:cNvSpPr>
          <p:nvPr/>
        </p:nvSpPr>
        <p:spPr bwMode="auto">
          <a:xfrm>
            <a:off x="5253875" y="4903442"/>
            <a:ext cx="1173161" cy="1179351"/>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rgbClr val="108036"/>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60" name="Freeform 15"/>
          <p:cNvSpPr>
            <a:spLocks/>
          </p:cNvSpPr>
          <p:nvPr/>
        </p:nvSpPr>
        <p:spPr bwMode="auto">
          <a:xfrm>
            <a:off x="4532247" y="3726151"/>
            <a:ext cx="1173161" cy="1177291"/>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rgbClr val="8CC94C"/>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61" name="Freeform 16"/>
          <p:cNvSpPr>
            <a:spLocks/>
          </p:cNvSpPr>
          <p:nvPr/>
        </p:nvSpPr>
        <p:spPr bwMode="auto">
          <a:xfrm>
            <a:off x="3352905" y="3726151"/>
            <a:ext cx="1179345" cy="1177291"/>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rgbClr val="8CC94C"/>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62" name="Freeform 17"/>
          <p:cNvSpPr>
            <a:spLocks/>
          </p:cNvSpPr>
          <p:nvPr/>
        </p:nvSpPr>
        <p:spPr bwMode="auto">
          <a:xfrm>
            <a:off x="2633336" y="4903442"/>
            <a:ext cx="1173161" cy="1179351"/>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rgbClr val="8CC94C"/>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67" name="矩形 166"/>
          <p:cNvSpPr/>
          <p:nvPr/>
        </p:nvSpPr>
        <p:spPr>
          <a:xfrm>
            <a:off x="10224860" y="1827230"/>
            <a:ext cx="2630761" cy="458941"/>
          </a:xfrm>
          <a:prstGeom prst="rect">
            <a:avLst/>
          </a:prstGeom>
          <a:solidFill>
            <a:srgbClr val="108036"/>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68" name="矩形 167"/>
          <p:cNvSpPr/>
          <p:nvPr/>
        </p:nvSpPr>
        <p:spPr>
          <a:xfrm>
            <a:off x="899" y="5623851"/>
            <a:ext cx="2646067" cy="458941"/>
          </a:xfrm>
          <a:prstGeom prst="rect">
            <a:avLst/>
          </a:prstGeom>
          <a:solidFill>
            <a:srgbClr val="108036"/>
          </a:solidFill>
          <a:ln>
            <a:noFill/>
          </a:ln>
        </p:spPr>
        <p:txBody>
          <a:bodyPr vert="horz" wrap="square" lIns="96419" tIns="48209" rIns="96419" bIns="48209" numCol="1" anchor="t" anchorCtr="0" compatLnSpc="1">
            <a:prstTxWarp prst="textNoShape">
              <a:avLst/>
            </a:prstTxWarp>
          </a:bodyPr>
          <a:lstStyle/>
          <a:p>
            <a:pPr defTabSz="1285243" fontAlgn="auto">
              <a:spcBef>
                <a:spcPts val="0"/>
              </a:spcBef>
              <a:spcAft>
                <a:spcPts val="0"/>
              </a:spcAft>
              <a:defRPr/>
            </a:pPr>
            <a:endParaRPr lang="zh-CN" altLang="en-US" sz="2530" kern="0">
              <a:solidFill>
                <a:schemeClr val="tx1">
                  <a:lumMod val="65000"/>
                  <a:lumOff val="35000"/>
                </a:schemeClr>
              </a:solidFill>
            </a:endParaRPr>
          </a:p>
        </p:txBody>
      </p:sp>
      <p:sp>
        <p:nvSpPr>
          <p:cNvPr id="170" name="TextBox 169"/>
          <p:cNvSpPr txBox="1"/>
          <p:nvPr/>
        </p:nvSpPr>
        <p:spPr>
          <a:xfrm>
            <a:off x="9660526" y="2590399"/>
            <a:ext cx="2313466" cy="1523071"/>
          </a:xfrm>
          <a:prstGeom prst="rect">
            <a:avLst/>
          </a:prstGeom>
          <a:noFill/>
        </p:spPr>
        <p:txBody>
          <a:bodyPr wrap="square" lIns="96419" tIns="48209" rIns="96419" bIns="48209" rtlCol="0">
            <a:spAutoFit/>
          </a:bodyPr>
          <a:lstStyle/>
          <a:p>
            <a:pPr>
              <a:lnSpc>
                <a:spcPct val="15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在需求规格说明书中，明确的给出了项目背景。这是一款基于家装漫游与交互的项目，主要是以模型建模以及材质贴图以及摄像机的添加及键盘的交互为主。其中以键盘输入的移动键来操控漫游。</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72" name="TextBox 171"/>
          <p:cNvSpPr txBox="1"/>
          <p:nvPr/>
        </p:nvSpPr>
        <p:spPr>
          <a:xfrm>
            <a:off x="2828974" y="2456007"/>
            <a:ext cx="2269670" cy="1038323"/>
          </a:xfrm>
          <a:prstGeom prst="rect">
            <a:avLst/>
          </a:prstGeom>
          <a:noFill/>
        </p:spPr>
        <p:txBody>
          <a:bodyPr wrap="square" lIns="96419" tIns="48209" rIns="96419" bIns="48209" rtlCol="0">
            <a:spAutoFit/>
          </a:bodyPr>
          <a:lstStyle/>
          <a:p>
            <a:pPr algn="r">
              <a:lnSpc>
                <a:spcPct val="15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此次项目针对的是准备装修的潜客户，但是问卷调查只是针对了我们列表的好友进行的，这个只能代表一部分人的意愿，数据代表性不强</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74" name="TextBox 173"/>
          <p:cNvSpPr txBox="1"/>
          <p:nvPr/>
        </p:nvSpPr>
        <p:spPr>
          <a:xfrm>
            <a:off x="7694057" y="4496658"/>
            <a:ext cx="2911782" cy="1127193"/>
          </a:xfrm>
          <a:prstGeom prst="rect">
            <a:avLst/>
          </a:prstGeom>
          <a:noFill/>
        </p:spPr>
        <p:txBody>
          <a:bodyPr wrap="square" lIns="96419" tIns="48209" rIns="96419" bIns="48209"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在此次设计中，因为主要用的是模型，且在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UE4</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中以</a:t>
            </a:r>
            <a:r>
              <a:rPr lang="en-US" altLang="zh-CN" sz="1050"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c++</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代码为主，所以准备用蓝图来实现功能的响应。且在此项目中，并不像我们平常开发的系统一样，所以数据库与类较少，且界面较少，主要以对应的装修风格为主</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75" name="TextBox 174"/>
          <p:cNvSpPr txBox="1"/>
          <p:nvPr/>
        </p:nvSpPr>
        <p:spPr>
          <a:xfrm>
            <a:off x="809188" y="4007041"/>
            <a:ext cx="2429926" cy="466691"/>
          </a:xfrm>
          <a:prstGeom prst="rect">
            <a:avLst/>
          </a:prstGeom>
          <a:noFill/>
        </p:spPr>
        <p:txBody>
          <a:bodyPr wrap="square" lIns="96419" tIns="48209" rIns="96419" bIns="48209" rtlCol="0">
            <a:spAutoFit/>
          </a:bodyPr>
          <a:lstStyle/>
          <a:p>
            <a:pPr algn="r" fontAlgn="auto">
              <a:spcBef>
                <a:spcPts val="0"/>
              </a:spcBef>
              <a:spcAft>
                <a:spcPts val="0"/>
              </a:spcAft>
              <a:defRPr/>
            </a:pPr>
            <a:r>
              <a:rPr lang="en-US" altLang="zh-CN" sz="2400" dirty="0">
                <a:solidFill>
                  <a:schemeClr val="tx1">
                    <a:lumMod val="65000"/>
                    <a:lumOff val="35000"/>
                  </a:schemeClr>
                </a:solidFill>
                <a:latin typeface="Franklin Gothic Book" panose="020B0503020102020204" pitchFamily="34" charset="0"/>
              </a:rPr>
              <a:t> </a:t>
            </a:r>
            <a:endParaRPr lang="zh-CN" altLang="en-US" sz="2400" b="1" dirty="0">
              <a:solidFill>
                <a:schemeClr val="tx1">
                  <a:lumMod val="65000"/>
                  <a:lumOff val="35000"/>
                </a:schemeClr>
              </a:solidFill>
              <a:latin typeface="Franklin Gothic Book" panose="020B0503020102020204" pitchFamily="34" charset="0"/>
            </a:endParaRPr>
          </a:p>
        </p:txBody>
      </p:sp>
      <p:sp>
        <p:nvSpPr>
          <p:cNvPr id="176" name="TextBox 175"/>
          <p:cNvSpPr txBox="1"/>
          <p:nvPr/>
        </p:nvSpPr>
        <p:spPr>
          <a:xfrm>
            <a:off x="1028775" y="4324034"/>
            <a:ext cx="2210339" cy="1038323"/>
          </a:xfrm>
          <a:prstGeom prst="rect">
            <a:avLst/>
          </a:prstGeom>
          <a:noFill/>
        </p:spPr>
        <p:txBody>
          <a:bodyPr wrap="square" lIns="96419" tIns="48209" rIns="96419" bIns="48209" rtlCol="0">
            <a:spAutoFit/>
          </a:bodyPr>
          <a:lstStyle/>
          <a:p>
            <a:pPr>
              <a:lnSpc>
                <a:spcPct val="15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在项目需求规格说明书中，没有添加类图，对整个项目中对类图重要性的认识没有充分的认识到，在这次改进中将类图添加进来</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grpSp>
        <p:nvGrpSpPr>
          <p:cNvPr id="34" name="组合 33"/>
          <p:cNvGrpSpPr/>
          <p:nvPr/>
        </p:nvGrpSpPr>
        <p:grpSpPr>
          <a:xfrm>
            <a:off x="5785420" y="4267121"/>
            <a:ext cx="1267020" cy="1288413"/>
            <a:chOff x="1101935" y="1054869"/>
            <a:chExt cx="1369556" cy="1392682"/>
          </a:xfrm>
        </p:grpSpPr>
        <p:sp>
          <p:nvSpPr>
            <p:cNvPr id="35"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108036"/>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108036"/>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r>
                <a:rPr lang="en-US" altLang="zh-CN" sz="1898" kern="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3</a:t>
              </a:r>
              <a:endParaRPr lang="en-US" sz="1898" kern="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7" name="组合 36"/>
          <p:cNvGrpSpPr/>
          <p:nvPr/>
        </p:nvGrpSpPr>
        <p:grpSpPr>
          <a:xfrm>
            <a:off x="5785420" y="2377594"/>
            <a:ext cx="1267020" cy="1288413"/>
            <a:chOff x="1101935" y="1054869"/>
            <a:chExt cx="1369556" cy="1392682"/>
          </a:xfrm>
        </p:grpSpPr>
        <p:sp>
          <p:nvSpPr>
            <p:cNvPr id="38"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8CC94C"/>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8CC94C"/>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r>
                <a:rPr lang="en-US" altLang="zh-CN" sz="1898" kern="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2</a:t>
              </a:r>
              <a:endParaRPr lang="en-US" sz="1898" kern="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组合 39"/>
          <p:cNvGrpSpPr/>
          <p:nvPr/>
        </p:nvGrpSpPr>
        <p:grpSpPr>
          <a:xfrm>
            <a:off x="7674947" y="2316641"/>
            <a:ext cx="1267020" cy="1288413"/>
            <a:chOff x="1101935" y="1054869"/>
            <a:chExt cx="1369556" cy="1392682"/>
          </a:xfrm>
        </p:grpSpPr>
        <p:sp>
          <p:nvSpPr>
            <p:cNvPr id="41"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108036"/>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108036"/>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r>
                <a:rPr lang="en-US" altLang="zh-CN" sz="1898" kern="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a:t>
              </a:r>
              <a:endParaRPr lang="en-US" sz="1898" kern="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矩形 49"/>
          <p:cNvSpPr/>
          <p:nvPr/>
        </p:nvSpPr>
        <p:spPr>
          <a:xfrm>
            <a:off x="5869766" y="559508"/>
            <a:ext cx="1119217"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SYSTEM DESIGN</a:t>
            </a:r>
            <a:endParaRPr lang="zh-CN" altLang="en-US" sz="1050" b="1" dirty="0">
              <a:solidFill>
                <a:srgbClr val="8CC94C"/>
              </a:solidFill>
              <a:latin typeface="+mj-lt"/>
              <a:ea typeface="微软雅黑" panose="020B0503020204020204" pitchFamily="34" charset="-122"/>
            </a:endParaRPr>
          </a:p>
        </p:txBody>
      </p:sp>
      <p:sp>
        <p:nvSpPr>
          <p:cNvPr id="51" name="矩形 50"/>
          <p:cNvSpPr/>
          <p:nvPr/>
        </p:nvSpPr>
        <p:spPr>
          <a:xfrm>
            <a:off x="5875377" y="238969"/>
            <a:ext cx="1107996"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系统设计</a:t>
            </a:r>
          </a:p>
        </p:txBody>
      </p:sp>
      <p:sp>
        <p:nvSpPr>
          <p:cNvPr id="52" name="等腰三角形 51"/>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34103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p:cTn id="13" dur="500" fill="hold"/>
                                        <p:tgtEl>
                                          <p:spTgt spid="51"/>
                                        </p:tgtEl>
                                        <p:attrNameLst>
                                          <p:attrName>ppt_w</p:attrName>
                                        </p:attrNameLst>
                                      </p:cBhvr>
                                      <p:tavLst>
                                        <p:tav tm="0">
                                          <p:val>
                                            <p:fltVal val="0"/>
                                          </p:val>
                                        </p:tav>
                                        <p:tav tm="100000">
                                          <p:val>
                                            <p:strVal val="#ppt_w"/>
                                          </p:val>
                                        </p:tav>
                                      </p:tavLst>
                                    </p:anim>
                                    <p:anim calcmode="lin" valueType="num">
                                      <p:cBhvr>
                                        <p:cTn id="14" dur="500" fill="hold"/>
                                        <p:tgtEl>
                                          <p:spTgt spid="51"/>
                                        </p:tgtEl>
                                        <p:attrNameLst>
                                          <p:attrName>ppt_h</p:attrName>
                                        </p:attrNameLst>
                                      </p:cBhvr>
                                      <p:tavLst>
                                        <p:tav tm="0">
                                          <p:val>
                                            <p:fltVal val="0"/>
                                          </p:val>
                                        </p:tav>
                                        <p:tav tm="100000">
                                          <p:val>
                                            <p:strVal val="#ppt_h"/>
                                          </p:val>
                                        </p:tav>
                                      </p:tavLst>
                                    </p:anim>
                                    <p:animEffect transition="in" filter="fade">
                                      <p:cBhvr>
                                        <p:cTn id="15" dur="500"/>
                                        <p:tgtEl>
                                          <p:spTgt spid="51"/>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p:cTn id="18" dur="500" fill="hold"/>
                                        <p:tgtEl>
                                          <p:spTgt spid="50"/>
                                        </p:tgtEl>
                                        <p:attrNameLst>
                                          <p:attrName>ppt_w</p:attrName>
                                        </p:attrNameLst>
                                      </p:cBhvr>
                                      <p:tavLst>
                                        <p:tav tm="0">
                                          <p:val>
                                            <p:fltVal val="0"/>
                                          </p:val>
                                        </p:tav>
                                        <p:tav tm="100000">
                                          <p:val>
                                            <p:strVal val="#ppt_w"/>
                                          </p:val>
                                        </p:tav>
                                      </p:tavLst>
                                    </p:anim>
                                    <p:anim calcmode="lin" valueType="num">
                                      <p:cBhvr>
                                        <p:cTn id="19" dur="500" fill="hold"/>
                                        <p:tgtEl>
                                          <p:spTgt spid="50"/>
                                        </p:tgtEl>
                                        <p:attrNameLst>
                                          <p:attrName>ppt_h</p:attrName>
                                        </p:attrNameLst>
                                      </p:cBhvr>
                                      <p:tavLst>
                                        <p:tav tm="0">
                                          <p:val>
                                            <p:fltVal val="0"/>
                                          </p:val>
                                        </p:tav>
                                        <p:tav tm="100000">
                                          <p:val>
                                            <p:strVal val="#ppt_h"/>
                                          </p:val>
                                        </p:tav>
                                      </p:tavLst>
                                    </p:anim>
                                    <p:animEffect transition="in" filter="fade">
                                      <p:cBhvr>
                                        <p:cTn id="20" dur="500"/>
                                        <p:tgtEl>
                                          <p:spTgt spid="5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wipe(right)">
                                      <p:cBhvr>
                                        <p:cTn id="24" dur="200"/>
                                        <p:tgtEl>
                                          <p:spTgt spid="167"/>
                                        </p:tgtEl>
                                      </p:cBhvr>
                                    </p:animEffect>
                                  </p:childTnLst>
                                </p:cTn>
                              </p:par>
                            </p:childTnLst>
                          </p:cTn>
                        </p:par>
                        <p:par>
                          <p:cTn id="25" fill="hold">
                            <p:stCondLst>
                              <p:cond delay="1200"/>
                            </p:stCondLst>
                            <p:childTnLst>
                              <p:par>
                                <p:cTn id="26" presetID="22" presetClass="entr" presetSubtype="2" fill="hold" grpId="0" nodeType="afterEffect">
                                  <p:stCondLst>
                                    <p:cond delay="0"/>
                                  </p:stCondLst>
                                  <p:childTnLst>
                                    <p:set>
                                      <p:cBhvr>
                                        <p:cTn id="27" dur="1" fill="hold">
                                          <p:stCondLst>
                                            <p:cond delay="0"/>
                                          </p:stCondLst>
                                        </p:cTn>
                                        <p:tgtEl>
                                          <p:spTgt spid="151"/>
                                        </p:tgtEl>
                                        <p:attrNameLst>
                                          <p:attrName>style.visibility</p:attrName>
                                        </p:attrNameLst>
                                      </p:cBhvr>
                                      <p:to>
                                        <p:strVal val="visible"/>
                                      </p:to>
                                    </p:set>
                                    <p:animEffect transition="in" filter="wipe(right)">
                                      <p:cBhvr>
                                        <p:cTn id="28" dur="200"/>
                                        <p:tgtEl>
                                          <p:spTgt spid="151"/>
                                        </p:tgtEl>
                                      </p:cBhvr>
                                    </p:animEffect>
                                  </p:childTnLst>
                                </p:cTn>
                              </p:par>
                            </p:childTnLst>
                          </p:cTn>
                        </p:par>
                        <p:par>
                          <p:cTn id="29" fill="hold">
                            <p:stCondLst>
                              <p:cond delay="1400"/>
                            </p:stCondLst>
                            <p:childTnLst>
                              <p:par>
                                <p:cTn id="30" presetID="22" presetClass="entr" presetSubtype="1" fill="hold" grpId="0" nodeType="afterEffect">
                                  <p:stCondLst>
                                    <p:cond delay="0"/>
                                  </p:stCondLst>
                                  <p:childTnLst>
                                    <p:set>
                                      <p:cBhvr>
                                        <p:cTn id="31" dur="1" fill="hold">
                                          <p:stCondLst>
                                            <p:cond delay="0"/>
                                          </p:stCondLst>
                                        </p:cTn>
                                        <p:tgtEl>
                                          <p:spTgt spid="152"/>
                                        </p:tgtEl>
                                        <p:attrNameLst>
                                          <p:attrName>style.visibility</p:attrName>
                                        </p:attrNameLst>
                                      </p:cBhvr>
                                      <p:to>
                                        <p:strVal val="visible"/>
                                      </p:to>
                                    </p:set>
                                    <p:animEffect transition="in" filter="wipe(up)">
                                      <p:cBhvr>
                                        <p:cTn id="32" dur="200"/>
                                        <p:tgtEl>
                                          <p:spTgt spid="152"/>
                                        </p:tgtEl>
                                      </p:cBhvr>
                                    </p:animEffect>
                                  </p:childTnLst>
                                </p:cTn>
                              </p:par>
                            </p:childTnLst>
                          </p:cTn>
                        </p:par>
                        <p:par>
                          <p:cTn id="33" fill="hold">
                            <p:stCondLst>
                              <p:cond delay="1600"/>
                            </p:stCondLst>
                            <p:childTnLst>
                              <p:par>
                                <p:cTn id="34" presetID="22" presetClass="entr" presetSubtype="2" fill="hold" grpId="0" nodeType="after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wipe(right)">
                                      <p:cBhvr>
                                        <p:cTn id="36" dur="200"/>
                                        <p:tgtEl>
                                          <p:spTgt spid="153"/>
                                        </p:tgtEl>
                                      </p:cBhvr>
                                    </p:animEffect>
                                  </p:childTnLst>
                                </p:cTn>
                              </p:par>
                            </p:childTnLst>
                          </p:cTn>
                        </p:par>
                        <p:par>
                          <p:cTn id="37" fill="hold">
                            <p:stCondLst>
                              <p:cond delay="1800"/>
                            </p:stCondLst>
                            <p:childTnLst>
                              <p:par>
                                <p:cTn id="38" presetID="22" presetClass="entr" presetSubtype="4" fill="hold" grpId="0" nodeType="afterEffect">
                                  <p:stCondLst>
                                    <p:cond delay="0"/>
                                  </p:stCondLst>
                                  <p:childTnLst>
                                    <p:set>
                                      <p:cBhvr>
                                        <p:cTn id="39" dur="1" fill="hold">
                                          <p:stCondLst>
                                            <p:cond delay="0"/>
                                          </p:stCondLst>
                                        </p:cTn>
                                        <p:tgtEl>
                                          <p:spTgt spid="154"/>
                                        </p:tgtEl>
                                        <p:attrNameLst>
                                          <p:attrName>style.visibility</p:attrName>
                                        </p:attrNameLst>
                                      </p:cBhvr>
                                      <p:to>
                                        <p:strVal val="visible"/>
                                      </p:to>
                                    </p:set>
                                    <p:animEffect transition="in" filter="wipe(down)">
                                      <p:cBhvr>
                                        <p:cTn id="40" dur="200"/>
                                        <p:tgtEl>
                                          <p:spTgt spid="154"/>
                                        </p:tgtEl>
                                      </p:cBhvr>
                                    </p:animEffect>
                                  </p:childTnLst>
                                </p:cTn>
                              </p:par>
                            </p:childTnLst>
                          </p:cTn>
                        </p:par>
                        <p:par>
                          <p:cTn id="41" fill="hold">
                            <p:stCondLst>
                              <p:cond delay="2000"/>
                            </p:stCondLst>
                            <p:childTnLst>
                              <p:par>
                                <p:cTn id="42" presetID="22" presetClass="entr" presetSubtype="2" fill="hold" grpId="0" nodeType="afterEffect">
                                  <p:stCondLst>
                                    <p:cond delay="0"/>
                                  </p:stCondLst>
                                  <p:childTnLst>
                                    <p:set>
                                      <p:cBhvr>
                                        <p:cTn id="43" dur="1" fill="hold">
                                          <p:stCondLst>
                                            <p:cond delay="0"/>
                                          </p:stCondLst>
                                        </p:cTn>
                                        <p:tgtEl>
                                          <p:spTgt spid="155"/>
                                        </p:tgtEl>
                                        <p:attrNameLst>
                                          <p:attrName>style.visibility</p:attrName>
                                        </p:attrNameLst>
                                      </p:cBhvr>
                                      <p:to>
                                        <p:strVal val="visible"/>
                                      </p:to>
                                    </p:set>
                                    <p:animEffect transition="in" filter="wipe(right)">
                                      <p:cBhvr>
                                        <p:cTn id="44" dur="200"/>
                                        <p:tgtEl>
                                          <p:spTgt spid="155"/>
                                        </p:tgtEl>
                                      </p:cBhvr>
                                    </p:animEffect>
                                  </p:childTnLst>
                                </p:cTn>
                              </p:par>
                            </p:childTnLst>
                          </p:cTn>
                        </p:par>
                        <p:par>
                          <p:cTn id="45" fill="hold">
                            <p:stCondLst>
                              <p:cond delay="2200"/>
                            </p:stCondLst>
                            <p:childTnLst>
                              <p:par>
                                <p:cTn id="46" presetID="22" presetClass="entr" presetSubtype="1" fill="hold" grpId="0" nodeType="afterEffect">
                                  <p:stCondLst>
                                    <p:cond delay="0"/>
                                  </p:stCondLst>
                                  <p:childTnLst>
                                    <p:set>
                                      <p:cBhvr>
                                        <p:cTn id="47" dur="1" fill="hold">
                                          <p:stCondLst>
                                            <p:cond delay="0"/>
                                          </p:stCondLst>
                                        </p:cTn>
                                        <p:tgtEl>
                                          <p:spTgt spid="156"/>
                                        </p:tgtEl>
                                        <p:attrNameLst>
                                          <p:attrName>style.visibility</p:attrName>
                                        </p:attrNameLst>
                                      </p:cBhvr>
                                      <p:to>
                                        <p:strVal val="visible"/>
                                      </p:to>
                                    </p:set>
                                    <p:animEffect transition="in" filter="wipe(up)">
                                      <p:cBhvr>
                                        <p:cTn id="48" dur="200"/>
                                        <p:tgtEl>
                                          <p:spTgt spid="156"/>
                                        </p:tgtEl>
                                      </p:cBhvr>
                                    </p:animEffect>
                                  </p:childTnLst>
                                </p:cTn>
                              </p:par>
                            </p:childTnLst>
                          </p:cTn>
                        </p:par>
                        <p:par>
                          <p:cTn id="49" fill="hold">
                            <p:stCondLst>
                              <p:cond delay="2400"/>
                            </p:stCondLst>
                            <p:childTnLst>
                              <p:par>
                                <p:cTn id="50" presetID="22" presetClass="entr" presetSubtype="8" fill="hold" grpId="0" nodeType="afterEffect">
                                  <p:stCondLst>
                                    <p:cond delay="0"/>
                                  </p:stCondLst>
                                  <p:childTnLst>
                                    <p:set>
                                      <p:cBhvr>
                                        <p:cTn id="51" dur="1" fill="hold">
                                          <p:stCondLst>
                                            <p:cond delay="0"/>
                                          </p:stCondLst>
                                        </p:cTn>
                                        <p:tgtEl>
                                          <p:spTgt spid="157"/>
                                        </p:tgtEl>
                                        <p:attrNameLst>
                                          <p:attrName>style.visibility</p:attrName>
                                        </p:attrNameLst>
                                      </p:cBhvr>
                                      <p:to>
                                        <p:strVal val="visible"/>
                                      </p:to>
                                    </p:set>
                                    <p:animEffect transition="in" filter="wipe(left)">
                                      <p:cBhvr>
                                        <p:cTn id="52" dur="200"/>
                                        <p:tgtEl>
                                          <p:spTgt spid="157"/>
                                        </p:tgtEl>
                                      </p:cBhvr>
                                    </p:animEffect>
                                  </p:childTnLst>
                                </p:cTn>
                              </p:par>
                            </p:childTnLst>
                          </p:cTn>
                        </p:par>
                        <p:par>
                          <p:cTn id="53" fill="hold">
                            <p:stCondLst>
                              <p:cond delay="2600"/>
                            </p:stCondLst>
                            <p:childTnLst>
                              <p:par>
                                <p:cTn id="54" presetID="22" presetClass="entr" presetSubtype="1"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up)">
                                      <p:cBhvr>
                                        <p:cTn id="56" dur="200"/>
                                        <p:tgtEl>
                                          <p:spTgt spid="158"/>
                                        </p:tgtEl>
                                      </p:cBhvr>
                                    </p:animEffect>
                                  </p:childTnLst>
                                </p:cTn>
                              </p:par>
                            </p:childTnLst>
                          </p:cTn>
                        </p:par>
                        <p:par>
                          <p:cTn id="57" fill="hold">
                            <p:stCondLst>
                              <p:cond delay="2800"/>
                            </p:stCondLst>
                            <p:childTnLst>
                              <p:par>
                                <p:cTn id="58" presetID="22" presetClass="entr" presetSubtype="2" fill="hold" grpId="0" nodeType="afterEffect">
                                  <p:stCondLst>
                                    <p:cond delay="0"/>
                                  </p:stCondLst>
                                  <p:childTnLst>
                                    <p:set>
                                      <p:cBhvr>
                                        <p:cTn id="59" dur="1" fill="hold">
                                          <p:stCondLst>
                                            <p:cond delay="0"/>
                                          </p:stCondLst>
                                        </p:cTn>
                                        <p:tgtEl>
                                          <p:spTgt spid="159"/>
                                        </p:tgtEl>
                                        <p:attrNameLst>
                                          <p:attrName>style.visibility</p:attrName>
                                        </p:attrNameLst>
                                      </p:cBhvr>
                                      <p:to>
                                        <p:strVal val="visible"/>
                                      </p:to>
                                    </p:set>
                                    <p:animEffect transition="in" filter="wipe(right)">
                                      <p:cBhvr>
                                        <p:cTn id="60" dur="200"/>
                                        <p:tgtEl>
                                          <p:spTgt spid="159"/>
                                        </p:tgtEl>
                                      </p:cBhvr>
                                    </p:animEffect>
                                  </p:childTnLst>
                                </p:cTn>
                              </p:par>
                            </p:childTnLst>
                          </p:cTn>
                        </p:par>
                        <p:par>
                          <p:cTn id="61" fill="hold">
                            <p:stCondLst>
                              <p:cond delay="3000"/>
                            </p:stCondLst>
                            <p:childTnLst>
                              <p:par>
                                <p:cTn id="62" presetID="22" presetClass="entr" presetSubtype="4" fill="hold" grpId="0" nodeType="afterEffect">
                                  <p:stCondLst>
                                    <p:cond delay="0"/>
                                  </p:stCondLst>
                                  <p:childTnLst>
                                    <p:set>
                                      <p:cBhvr>
                                        <p:cTn id="63" dur="1" fill="hold">
                                          <p:stCondLst>
                                            <p:cond delay="0"/>
                                          </p:stCondLst>
                                        </p:cTn>
                                        <p:tgtEl>
                                          <p:spTgt spid="160"/>
                                        </p:tgtEl>
                                        <p:attrNameLst>
                                          <p:attrName>style.visibility</p:attrName>
                                        </p:attrNameLst>
                                      </p:cBhvr>
                                      <p:to>
                                        <p:strVal val="visible"/>
                                      </p:to>
                                    </p:set>
                                    <p:animEffect transition="in" filter="wipe(down)">
                                      <p:cBhvr>
                                        <p:cTn id="64" dur="200"/>
                                        <p:tgtEl>
                                          <p:spTgt spid="160"/>
                                        </p:tgtEl>
                                      </p:cBhvr>
                                    </p:animEffect>
                                  </p:childTnLst>
                                </p:cTn>
                              </p:par>
                            </p:childTnLst>
                          </p:cTn>
                        </p:par>
                        <p:par>
                          <p:cTn id="65" fill="hold">
                            <p:stCondLst>
                              <p:cond delay="3200"/>
                            </p:stCondLst>
                            <p:childTnLst>
                              <p:par>
                                <p:cTn id="66" presetID="22" presetClass="entr" presetSubtype="2" fill="hold" grpId="0" nodeType="afterEffect">
                                  <p:stCondLst>
                                    <p:cond delay="0"/>
                                  </p:stCondLst>
                                  <p:childTnLst>
                                    <p:set>
                                      <p:cBhvr>
                                        <p:cTn id="67" dur="1" fill="hold">
                                          <p:stCondLst>
                                            <p:cond delay="0"/>
                                          </p:stCondLst>
                                        </p:cTn>
                                        <p:tgtEl>
                                          <p:spTgt spid="161"/>
                                        </p:tgtEl>
                                        <p:attrNameLst>
                                          <p:attrName>style.visibility</p:attrName>
                                        </p:attrNameLst>
                                      </p:cBhvr>
                                      <p:to>
                                        <p:strVal val="visible"/>
                                      </p:to>
                                    </p:set>
                                    <p:animEffect transition="in" filter="wipe(right)">
                                      <p:cBhvr>
                                        <p:cTn id="68" dur="200"/>
                                        <p:tgtEl>
                                          <p:spTgt spid="161"/>
                                        </p:tgtEl>
                                      </p:cBhvr>
                                    </p:animEffect>
                                  </p:childTnLst>
                                </p:cTn>
                              </p:par>
                            </p:childTnLst>
                          </p:cTn>
                        </p:par>
                        <p:par>
                          <p:cTn id="69" fill="hold">
                            <p:stCondLst>
                              <p:cond delay="3400"/>
                            </p:stCondLst>
                            <p:childTnLst>
                              <p:par>
                                <p:cTn id="70" presetID="22" presetClass="entr" presetSubtype="1" fill="hold" grpId="0" nodeType="afterEffect">
                                  <p:stCondLst>
                                    <p:cond delay="0"/>
                                  </p:stCondLst>
                                  <p:childTnLst>
                                    <p:set>
                                      <p:cBhvr>
                                        <p:cTn id="71" dur="1" fill="hold">
                                          <p:stCondLst>
                                            <p:cond delay="0"/>
                                          </p:stCondLst>
                                        </p:cTn>
                                        <p:tgtEl>
                                          <p:spTgt spid="162"/>
                                        </p:tgtEl>
                                        <p:attrNameLst>
                                          <p:attrName>style.visibility</p:attrName>
                                        </p:attrNameLst>
                                      </p:cBhvr>
                                      <p:to>
                                        <p:strVal val="visible"/>
                                      </p:to>
                                    </p:set>
                                    <p:animEffect transition="in" filter="wipe(up)">
                                      <p:cBhvr>
                                        <p:cTn id="72" dur="200"/>
                                        <p:tgtEl>
                                          <p:spTgt spid="162"/>
                                        </p:tgtEl>
                                      </p:cBhvr>
                                    </p:animEffect>
                                  </p:childTnLst>
                                </p:cTn>
                              </p:par>
                            </p:childTnLst>
                          </p:cTn>
                        </p:par>
                        <p:par>
                          <p:cTn id="73" fill="hold">
                            <p:stCondLst>
                              <p:cond delay="3600"/>
                            </p:stCondLst>
                            <p:childTnLst>
                              <p:par>
                                <p:cTn id="74" presetID="22" presetClass="entr" presetSubtype="2" fill="hold" grpId="0" nodeType="afterEffect">
                                  <p:stCondLst>
                                    <p:cond delay="0"/>
                                  </p:stCondLst>
                                  <p:childTnLst>
                                    <p:set>
                                      <p:cBhvr>
                                        <p:cTn id="75" dur="1" fill="hold">
                                          <p:stCondLst>
                                            <p:cond delay="0"/>
                                          </p:stCondLst>
                                        </p:cTn>
                                        <p:tgtEl>
                                          <p:spTgt spid="168"/>
                                        </p:tgtEl>
                                        <p:attrNameLst>
                                          <p:attrName>style.visibility</p:attrName>
                                        </p:attrNameLst>
                                      </p:cBhvr>
                                      <p:to>
                                        <p:strVal val="visible"/>
                                      </p:to>
                                    </p:set>
                                    <p:animEffect transition="in" filter="wipe(right)">
                                      <p:cBhvr>
                                        <p:cTn id="76" dur="200"/>
                                        <p:tgtEl>
                                          <p:spTgt spid="168"/>
                                        </p:tgtEl>
                                      </p:cBhvr>
                                    </p:animEffect>
                                  </p:childTnLst>
                                </p:cTn>
                              </p:par>
                            </p:childTnLst>
                          </p:cTn>
                        </p:par>
                        <p:par>
                          <p:cTn id="77" fill="hold">
                            <p:stCondLst>
                              <p:cond delay="3800"/>
                            </p:stCondLst>
                            <p:childTnLst>
                              <p:par>
                                <p:cTn id="78" presetID="49" presetClass="entr" presetSubtype="0" decel="100000"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 calcmode="lin" valueType="num">
                                      <p:cBhvr>
                                        <p:cTn id="80" dur="500" fill="hold"/>
                                        <p:tgtEl>
                                          <p:spTgt spid="40"/>
                                        </p:tgtEl>
                                        <p:attrNameLst>
                                          <p:attrName>ppt_w</p:attrName>
                                        </p:attrNameLst>
                                      </p:cBhvr>
                                      <p:tavLst>
                                        <p:tav tm="0">
                                          <p:val>
                                            <p:fltVal val="0"/>
                                          </p:val>
                                        </p:tav>
                                        <p:tav tm="100000">
                                          <p:val>
                                            <p:strVal val="#ppt_w"/>
                                          </p:val>
                                        </p:tav>
                                      </p:tavLst>
                                    </p:anim>
                                    <p:anim calcmode="lin" valueType="num">
                                      <p:cBhvr>
                                        <p:cTn id="81" dur="500" fill="hold"/>
                                        <p:tgtEl>
                                          <p:spTgt spid="40"/>
                                        </p:tgtEl>
                                        <p:attrNameLst>
                                          <p:attrName>ppt_h</p:attrName>
                                        </p:attrNameLst>
                                      </p:cBhvr>
                                      <p:tavLst>
                                        <p:tav tm="0">
                                          <p:val>
                                            <p:fltVal val="0"/>
                                          </p:val>
                                        </p:tav>
                                        <p:tav tm="100000">
                                          <p:val>
                                            <p:strVal val="#ppt_h"/>
                                          </p:val>
                                        </p:tav>
                                      </p:tavLst>
                                    </p:anim>
                                    <p:anim calcmode="lin" valueType="num">
                                      <p:cBhvr>
                                        <p:cTn id="82" dur="500" fill="hold"/>
                                        <p:tgtEl>
                                          <p:spTgt spid="40"/>
                                        </p:tgtEl>
                                        <p:attrNameLst>
                                          <p:attrName>style.rotation</p:attrName>
                                        </p:attrNameLst>
                                      </p:cBhvr>
                                      <p:tavLst>
                                        <p:tav tm="0">
                                          <p:val>
                                            <p:fltVal val="360"/>
                                          </p:val>
                                        </p:tav>
                                        <p:tav tm="100000">
                                          <p:val>
                                            <p:fltVal val="0"/>
                                          </p:val>
                                        </p:tav>
                                      </p:tavLst>
                                    </p:anim>
                                    <p:animEffect transition="in" filter="fade">
                                      <p:cBhvr>
                                        <p:cTn id="83" dur="500"/>
                                        <p:tgtEl>
                                          <p:spTgt spid="40"/>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170"/>
                                        </p:tgtEl>
                                        <p:attrNameLst>
                                          <p:attrName>style.visibility</p:attrName>
                                        </p:attrNameLst>
                                      </p:cBhvr>
                                      <p:to>
                                        <p:strVal val="visible"/>
                                      </p:to>
                                    </p:set>
                                    <p:anim calcmode="lin" valueType="num">
                                      <p:cBhvr additive="base">
                                        <p:cTn id="86" dur="500"/>
                                        <p:tgtEl>
                                          <p:spTgt spid="170"/>
                                        </p:tgtEl>
                                        <p:attrNameLst>
                                          <p:attrName>ppt_x</p:attrName>
                                        </p:attrNameLst>
                                      </p:cBhvr>
                                      <p:tavLst>
                                        <p:tav tm="0">
                                          <p:val>
                                            <p:strVal val="#ppt_x-#ppt_w*1.125000"/>
                                          </p:val>
                                        </p:tav>
                                        <p:tav tm="100000">
                                          <p:val>
                                            <p:strVal val="#ppt_x"/>
                                          </p:val>
                                        </p:tav>
                                      </p:tavLst>
                                    </p:anim>
                                    <p:animEffect transition="in" filter="wipe(right)">
                                      <p:cBhvr>
                                        <p:cTn id="87" dur="500"/>
                                        <p:tgtEl>
                                          <p:spTgt spid="170"/>
                                        </p:tgtEl>
                                      </p:cBhvr>
                                    </p:animEffect>
                                  </p:childTnLst>
                                </p:cTn>
                              </p:par>
                            </p:childTnLst>
                          </p:cTn>
                        </p:par>
                        <p:par>
                          <p:cTn id="88" fill="hold">
                            <p:stCondLst>
                              <p:cond delay="4300"/>
                            </p:stCondLst>
                            <p:childTnLst>
                              <p:par>
                                <p:cTn id="89" presetID="49" presetClass="entr" presetSubtype="0" decel="100000" fill="hold" nodeType="after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p:cTn id="91" dur="500" fill="hold"/>
                                        <p:tgtEl>
                                          <p:spTgt spid="37"/>
                                        </p:tgtEl>
                                        <p:attrNameLst>
                                          <p:attrName>ppt_w</p:attrName>
                                        </p:attrNameLst>
                                      </p:cBhvr>
                                      <p:tavLst>
                                        <p:tav tm="0">
                                          <p:val>
                                            <p:fltVal val="0"/>
                                          </p:val>
                                        </p:tav>
                                        <p:tav tm="100000">
                                          <p:val>
                                            <p:strVal val="#ppt_w"/>
                                          </p:val>
                                        </p:tav>
                                      </p:tavLst>
                                    </p:anim>
                                    <p:anim calcmode="lin" valueType="num">
                                      <p:cBhvr>
                                        <p:cTn id="92" dur="500" fill="hold"/>
                                        <p:tgtEl>
                                          <p:spTgt spid="37"/>
                                        </p:tgtEl>
                                        <p:attrNameLst>
                                          <p:attrName>ppt_h</p:attrName>
                                        </p:attrNameLst>
                                      </p:cBhvr>
                                      <p:tavLst>
                                        <p:tav tm="0">
                                          <p:val>
                                            <p:fltVal val="0"/>
                                          </p:val>
                                        </p:tav>
                                        <p:tav tm="100000">
                                          <p:val>
                                            <p:strVal val="#ppt_h"/>
                                          </p:val>
                                        </p:tav>
                                      </p:tavLst>
                                    </p:anim>
                                    <p:anim calcmode="lin" valueType="num">
                                      <p:cBhvr>
                                        <p:cTn id="93" dur="500" fill="hold"/>
                                        <p:tgtEl>
                                          <p:spTgt spid="37"/>
                                        </p:tgtEl>
                                        <p:attrNameLst>
                                          <p:attrName>style.rotation</p:attrName>
                                        </p:attrNameLst>
                                      </p:cBhvr>
                                      <p:tavLst>
                                        <p:tav tm="0">
                                          <p:val>
                                            <p:fltVal val="360"/>
                                          </p:val>
                                        </p:tav>
                                        <p:tav tm="100000">
                                          <p:val>
                                            <p:fltVal val="0"/>
                                          </p:val>
                                        </p:tav>
                                      </p:tavLst>
                                    </p:anim>
                                    <p:animEffect transition="in" filter="fade">
                                      <p:cBhvr>
                                        <p:cTn id="94" dur="500"/>
                                        <p:tgtEl>
                                          <p:spTgt spid="37"/>
                                        </p:tgtEl>
                                      </p:cBhvr>
                                    </p:animEffect>
                                  </p:childTnLst>
                                </p:cTn>
                              </p:par>
                              <p:par>
                                <p:cTn id="95" presetID="12" presetClass="entr" presetSubtype="2" fill="hold" grpId="0" nodeType="withEffect">
                                  <p:stCondLst>
                                    <p:cond delay="0"/>
                                  </p:stCondLst>
                                  <p:childTnLst>
                                    <p:set>
                                      <p:cBhvr>
                                        <p:cTn id="96" dur="1" fill="hold">
                                          <p:stCondLst>
                                            <p:cond delay="0"/>
                                          </p:stCondLst>
                                        </p:cTn>
                                        <p:tgtEl>
                                          <p:spTgt spid="172"/>
                                        </p:tgtEl>
                                        <p:attrNameLst>
                                          <p:attrName>style.visibility</p:attrName>
                                        </p:attrNameLst>
                                      </p:cBhvr>
                                      <p:to>
                                        <p:strVal val="visible"/>
                                      </p:to>
                                    </p:set>
                                    <p:anim calcmode="lin" valueType="num">
                                      <p:cBhvr additive="base">
                                        <p:cTn id="97" dur="500"/>
                                        <p:tgtEl>
                                          <p:spTgt spid="172"/>
                                        </p:tgtEl>
                                        <p:attrNameLst>
                                          <p:attrName>ppt_x</p:attrName>
                                        </p:attrNameLst>
                                      </p:cBhvr>
                                      <p:tavLst>
                                        <p:tav tm="0">
                                          <p:val>
                                            <p:strVal val="#ppt_x+#ppt_w*1.125000"/>
                                          </p:val>
                                        </p:tav>
                                        <p:tav tm="100000">
                                          <p:val>
                                            <p:strVal val="#ppt_x"/>
                                          </p:val>
                                        </p:tav>
                                      </p:tavLst>
                                    </p:anim>
                                    <p:animEffect transition="in" filter="wipe(left)">
                                      <p:cBhvr>
                                        <p:cTn id="98" dur="500"/>
                                        <p:tgtEl>
                                          <p:spTgt spid="172"/>
                                        </p:tgtEl>
                                      </p:cBhvr>
                                    </p:animEffect>
                                  </p:childTnLst>
                                </p:cTn>
                              </p:par>
                            </p:childTnLst>
                          </p:cTn>
                        </p:par>
                        <p:par>
                          <p:cTn id="99" fill="hold">
                            <p:stCondLst>
                              <p:cond delay="4800"/>
                            </p:stCondLst>
                            <p:childTnLst>
                              <p:par>
                                <p:cTn id="100" presetID="49" presetClass="entr" presetSubtype="0" decel="100000" fill="hold" nodeType="after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p:cTn id="102" dur="500" fill="hold"/>
                                        <p:tgtEl>
                                          <p:spTgt spid="34"/>
                                        </p:tgtEl>
                                        <p:attrNameLst>
                                          <p:attrName>ppt_w</p:attrName>
                                        </p:attrNameLst>
                                      </p:cBhvr>
                                      <p:tavLst>
                                        <p:tav tm="0">
                                          <p:val>
                                            <p:fltVal val="0"/>
                                          </p:val>
                                        </p:tav>
                                        <p:tav tm="100000">
                                          <p:val>
                                            <p:strVal val="#ppt_w"/>
                                          </p:val>
                                        </p:tav>
                                      </p:tavLst>
                                    </p:anim>
                                    <p:anim calcmode="lin" valueType="num">
                                      <p:cBhvr>
                                        <p:cTn id="103" dur="500" fill="hold"/>
                                        <p:tgtEl>
                                          <p:spTgt spid="34"/>
                                        </p:tgtEl>
                                        <p:attrNameLst>
                                          <p:attrName>ppt_h</p:attrName>
                                        </p:attrNameLst>
                                      </p:cBhvr>
                                      <p:tavLst>
                                        <p:tav tm="0">
                                          <p:val>
                                            <p:fltVal val="0"/>
                                          </p:val>
                                        </p:tav>
                                        <p:tav tm="100000">
                                          <p:val>
                                            <p:strVal val="#ppt_h"/>
                                          </p:val>
                                        </p:tav>
                                      </p:tavLst>
                                    </p:anim>
                                    <p:anim calcmode="lin" valueType="num">
                                      <p:cBhvr>
                                        <p:cTn id="104" dur="500" fill="hold"/>
                                        <p:tgtEl>
                                          <p:spTgt spid="34"/>
                                        </p:tgtEl>
                                        <p:attrNameLst>
                                          <p:attrName>style.rotation</p:attrName>
                                        </p:attrNameLst>
                                      </p:cBhvr>
                                      <p:tavLst>
                                        <p:tav tm="0">
                                          <p:val>
                                            <p:fltVal val="360"/>
                                          </p:val>
                                        </p:tav>
                                        <p:tav tm="100000">
                                          <p:val>
                                            <p:fltVal val="0"/>
                                          </p:val>
                                        </p:tav>
                                      </p:tavLst>
                                    </p:anim>
                                    <p:animEffect transition="in" filter="fade">
                                      <p:cBhvr>
                                        <p:cTn id="105" dur="500"/>
                                        <p:tgtEl>
                                          <p:spTgt spid="34"/>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174"/>
                                        </p:tgtEl>
                                        <p:attrNameLst>
                                          <p:attrName>style.visibility</p:attrName>
                                        </p:attrNameLst>
                                      </p:cBhvr>
                                      <p:to>
                                        <p:strVal val="visible"/>
                                      </p:to>
                                    </p:set>
                                    <p:anim calcmode="lin" valueType="num">
                                      <p:cBhvr additive="base">
                                        <p:cTn id="108" dur="500"/>
                                        <p:tgtEl>
                                          <p:spTgt spid="174"/>
                                        </p:tgtEl>
                                        <p:attrNameLst>
                                          <p:attrName>ppt_x</p:attrName>
                                        </p:attrNameLst>
                                      </p:cBhvr>
                                      <p:tavLst>
                                        <p:tav tm="0">
                                          <p:val>
                                            <p:strVal val="#ppt_x-#ppt_w*1.125000"/>
                                          </p:val>
                                        </p:tav>
                                        <p:tav tm="100000">
                                          <p:val>
                                            <p:strVal val="#ppt_x"/>
                                          </p:val>
                                        </p:tav>
                                      </p:tavLst>
                                    </p:anim>
                                    <p:animEffect transition="in" filter="wipe(right)">
                                      <p:cBhvr>
                                        <p:cTn id="109" dur="500"/>
                                        <p:tgtEl>
                                          <p:spTgt spid="174"/>
                                        </p:tgtEl>
                                      </p:cBhvr>
                                    </p:animEffect>
                                  </p:childTnLst>
                                </p:cTn>
                              </p:par>
                            </p:childTnLst>
                          </p:cTn>
                        </p:par>
                        <p:par>
                          <p:cTn id="110" fill="hold">
                            <p:stCondLst>
                              <p:cond delay="5300"/>
                            </p:stCondLst>
                            <p:childTnLst>
                              <p:par>
                                <p:cTn id="111" presetID="49" presetClass="entr" presetSubtype="0" decel="100000" fill="hold" nodeType="afterEffect">
                                  <p:stCondLst>
                                    <p:cond delay="0"/>
                                  </p:stCondLst>
                                  <p:childTnLst>
                                    <p:set>
                                      <p:cBhvr>
                                        <p:cTn id="112" dur="1" fill="hold">
                                          <p:stCondLst>
                                            <p:cond delay="0"/>
                                          </p:stCondLst>
                                        </p:cTn>
                                        <p:tgtEl>
                                          <p:spTgt spid="31"/>
                                        </p:tgtEl>
                                        <p:attrNameLst>
                                          <p:attrName>style.visibility</p:attrName>
                                        </p:attrNameLst>
                                      </p:cBhvr>
                                      <p:to>
                                        <p:strVal val="visible"/>
                                      </p:to>
                                    </p:set>
                                    <p:anim calcmode="lin" valueType="num">
                                      <p:cBhvr>
                                        <p:cTn id="113" dur="500" fill="hold"/>
                                        <p:tgtEl>
                                          <p:spTgt spid="31"/>
                                        </p:tgtEl>
                                        <p:attrNameLst>
                                          <p:attrName>ppt_w</p:attrName>
                                        </p:attrNameLst>
                                      </p:cBhvr>
                                      <p:tavLst>
                                        <p:tav tm="0">
                                          <p:val>
                                            <p:fltVal val="0"/>
                                          </p:val>
                                        </p:tav>
                                        <p:tav tm="100000">
                                          <p:val>
                                            <p:strVal val="#ppt_w"/>
                                          </p:val>
                                        </p:tav>
                                      </p:tavLst>
                                    </p:anim>
                                    <p:anim calcmode="lin" valueType="num">
                                      <p:cBhvr>
                                        <p:cTn id="114" dur="500" fill="hold"/>
                                        <p:tgtEl>
                                          <p:spTgt spid="31"/>
                                        </p:tgtEl>
                                        <p:attrNameLst>
                                          <p:attrName>ppt_h</p:attrName>
                                        </p:attrNameLst>
                                      </p:cBhvr>
                                      <p:tavLst>
                                        <p:tav tm="0">
                                          <p:val>
                                            <p:fltVal val="0"/>
                                          </p:val>
                                        </p:tav>
                                        <p:tav tm="100000">
                                          <p:val>
                                            <p:strVal val="#ppt_h"/>
                                          </p:val>
                                        </p:tav>
                                      </p:tavLst>
                                    </p:anim>
                                    <p:anim calcmode="lin" valueType="num">
                                      <p:cBhvr>
                                        <p:cTn id="115" dur="500" fill="hold"/>
                                        <p:tgtEl>
                                          <p:spTgt spid="31"/>
                                        </p:tgtEl>
                                        <p:attrNameLst>
                                          <p:attrName>style.rotation</p:attrName>
                                        </p:attrNameLst>
                                      </p:cBhvr>
                                      <p:tavLst>
                                        <p:tav tm="0">
                                          <p:val>
                                            <p:fltVal val="360"/>
                                          </p:val>
                                        </p:tav>
                                        <p:tav tm="100000">
                                          <p:val>
                                            <p:fltVal val="0"/>
                                          </p:val>
                                        </p:tav>
                                      </p:tavLst>
                                    </p:anim>
                                    <p:animEffect transition="in" filter="fade">
                                      <p:cBhvr>
                                        <p:cTn id="116" dur="500"/>
                                        <p:tgtEl>
                                          <p:spTgt spid="31"/>
                                        </p:tgtEl>
                                      </p:cBhvr>
                                    </p:animEffect>
                                  </p:childTnLst>
                                </p:cTn>
                              </p:par>
                            </p:childTnLst>
                          </p:cTn>
                        </p:par>
                        <p:par>
                          <p:cTn id="117" fill="hold">
                            <p:stCondLst>
                              <p:cond delay="5800"/>
                            </p:stCondLst>
                            <p:childTnLst>
                              <p:par>
                                <p:cTn id="118" presetID="12" presetClass="entr" presetSubtype="2" fill="hold" grpId="0" nodeType="afterEffect">
                                  <p:stCondLst>
                                    <p:cond delay="0"/>
                                  </p:stCondLst>
                                  <p:childTnLst>
                                    <p:set>
                                      <p:cBhvr>
                                        <p:cTn id="119" dur="1" fill="hold">
                                          <p:stCondLst>
                                            <p:cond delay="0"/>
                                          </p:stCondLst>
                                        </p:cTn>
                                        <p:tgtEl>
                                          <p:spTgt spid="175"/>
                                        </p:tgtEl>
                                        <p:attrNameLst>
                                          <p:attrName>style.visibility</p:attrName>
                                        </p:attrNameLst>
                                      </p:cBhvr>
                                      <p:to>
                                        <p:strVal val="visible"/>
                                      </p:to>
                                    </p:set>
                                    <p:anim calcmode="lin" valueType="num">
                                      <p:cBhvr additive="base">
                                        <p:cTn id="120" dur="500"/>
                                        <p:tgtEl>
                                          <p:spTgt spid="175"/>
                                        </p:tgtEl>
                                        <p:attrNameLst>
                                          <p:attrName>ppt_x</p:attrName>
                                        </p:attrNameLst>
                                      </p:cBhvr>
                                      <p:tavLst>
                                        <p:tav tm="0">
                                          <p:val>
                                            <p:strVal val="#ppt_x+#ppt_w*1.125000"/>
                                          </p:val>
                                        </p:tav>
                                        <p:tav tm="100000">
                                          <p:val>
                                            <p:strVal val="#ppt_x"/>
                                          </p:val>
                                        </p:tav>
                                      </p:tavLst>
                                    </p:anim>
                                    <p:animEffect transition="in" filter="wipe(left)">
                                      <p:cBhvr>
                                        <p:cTn id="121" dur="500"/>
                                        <p:tgtEl>
                                          <p:spTgt spid="175"/>
                                        </p:tgtEl>
                                      </p:cBhvr>
                                    </p:animEffect>
                                  </p:childTnLst>
                                </p:cTn>
                              </p:par>
                              <p:par>
                                <p:cTn id="122" presetID="12" presetClass="entr" presetSubtype="2" fill="hold" grpId="0" nodeType="withEffect">
                                  <p:stCondLst>
                                    <p:cond delay="0"/>
                                  </p:stCondLst>
                                  <p:childTnLst>
                                    <p:set>
                                      <p:cBhvr>
                                        <p:cTn id="123" dur="1" fill="hold">
                                          <p:stCondLst>
                                            <p:cond delay="0"/>
                                          </p:stCondLst>
                                        </p:cTn>
                                        <p:tgtEl>
                                          <p:spTgt spid="176"/>
                                        </p:tgtEl>
                                        <p:attrNameLst>
                                          <p:attrName>style.visibility</p:attrName>
                                        </p:attrNameLst>
                                      </p:cBhvr>
                                      <p:to>
                                        <p:strVal val="visible"/>
                                      </p:to>
                                    </p:set>
                                    <p:anim calcmode="lin" valueType="num">
                                      <p:cBhvr additive="base">
                                        <p:cTn id="124" dur="500"/>
                                        <p:tgtEl>
                                          <p:spTgt spid="176"/>
                                        </p:tgtEl>
                                        <p:attrNameLst>
                                          <p:attrName>ppt_x</p:attrName>
                                        </p:attrNameLst>
                                      </p:cBhvr>
                                      <p:tavLst>
                                        <p:tav tm="0">
                                          <p:val>
                                            <p:strVal val="#ppt_x+#ppt_w*1.125000"/>
                                          </p:val>
                                        </p:tav>
                                        <p:tav tm="100000">
                                          <p:val>
                                            <p:strVal val="#ppt_x"/>
                                          </p:val>
                                        </p:tav>
                                      </p:tavLst>
                                    </p:anim>
                                    <p:animEffect transition="in" filter="wipe(left)">
                                      <p:cBhvr>
                                        <p:cTn id="125"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7" grpId="0" animBg="1"/>
      <p:bldP spid="168" grpId="0" animBg="1"/>
      <p:bldP spid="170" grpId="0"/>
      <p:bldP spid="172" grpId="0"/>
      <p:bldP spid="174" grpId="0"/>
      <p:bldP spid="175" grpId="0"/>
      <p:bldP spid="176" grpId="0"/>
      <p:bldP spid="50" grpId="0"/>
      <p:bldP spid="51" grpId="0"/>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557167" y="2160262"/>
            <a:ext cx="3572551" cy="3570877"/>
            <a:chOff x="4642306" y="2163198"/>
            <a:chExt cx="3572551" cy="3570877"/>
          </a:xfrm>
        </p:grpSpPr>
        <p:sp>
          <p:nvSpPr>
            <p:cNvPr id="30722" name="Freeform 5"/>
            <p:cNvSpPr>
              <a:spLocks/>
            </p:cNvSpPr>
            <p:nvPr/>
          </p:nvSpPr>
          <p:spPr bwMode="auto">
            <a:xfrm>
              <a:off x="6467086" y="3258066"/>
              <a:ext cx="1747771" cy="2460941"/>
            </a:xfrm>
            <a:custGeom>
              <a:avLst/>
              <a:gdLst>
                <a:gd name="T0" fmla="*/ 2147483647 w 1467"/>
                <a:gd name="T1" fmla="*/ 2147483647 h 2068"/>
                <a:gd name="T2" fmla="*/ 2147483647 w 1467"/>
                <a:gd name="T3" fmla="*/ 2147483647 h 2068"/>
                <a:gd name="T4" fmla="*/ 2147483647 w 1467"/>
                <a:gd name="T5" fmla="*/ 2147483647 h 2068"/>
                <a:gd name="T6" fmla="*/ 2147483647 w 1467"/>
                <a:gd name="T7" fmla="*/ 2147483647 h 2068"/>
                <a:gd name="T8" fmla="*/ 2147483647 w 1467"/>
                <a:gd name="T9" fmla="*/ 2147483647 h 2068"/>
                <a:gd name="T10" fmla="*/ 2147483647 w 1467"/>
                <a:gd name="T11" fmla="*/ 2147483647 h 2068"/>
                <a:gd name="T12" fmla="*/ 2147483647 w 1467"/>
                <a:gd name="T13" fmla="*/ 2147483647 h 2068"/>
                <a:gd name="T14" fmla="*/ 2147483647 w 1467"/>
                <a:gd name="T15" fmla="*/ 1436382298 h 2068"/>
                <a:gd name="T16" fmla="*/ 0 w 1467"/>
                <a:gd name="T17" fmla="*/ 0 h 2068"/>
                <a:gd name="T18" fmla="*/ 2147483647 w 1467"/>
                <a:gd name="T19" fmla="*/ 0 h 2068"/>
                <a:gd name="T20" fmla="*/ 2147483647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solidFill>
              <a:srgbClr val="8CC94C"/>
            </a:solidFill>
            <a:ln>
              <a:noFill/>
            </a:ln>
          </p:spPr>
          <p:txBody>
            <a:bodyPr/>
            <a:lstStyle/>
            <a:p>
              <a:endParaRPr lang="zh-CN" altLang="en-US"/>
            </a:p>
          </p:txBody>
        </p:sp>
        <p:sp>
          <p:nvSpPr>
            <p:cNvPr id="30723" name="Freeform 6"/>
            <p:cNvSpPr>
              <a:spLocks/>
            </p:cNvSpPr>
            <p:nvPr/>
          </p:nvSpPr>
          <p:spPr bwMode="auto">
            <a:xfrm>
              <a:off x="5740523" y="2163198"/>
              <a:ext cx="2459267" cy="1746097"/>
            </a:xfrm>
            <a:custGeom>
              <a:avLst/>
              <a:gdLst>
                <a:gd name="T0" fmla="*/ 2147483647 w 2067"/>
                <a:gd name="T1" fmla="*/ 0 h 1468"/>
                <a:gd name="T2" fmla="*/ 2147483647 w 2067"/>
                <a:gd name="T3" fmla="*/ 0 h 1468"/>
                <a:gd name="T4" fmla="*/ 2147483647 w 2067"/>
                <a:gd name="T5" fmla="*/ 2147483647 h 1468"/>
                <a:gd name="T6" fmla="*/ 2147483647 w 2067"/>
                <a:gd name="T7" fmla="*/ 2147483647 h 1468"/>
                <a:gd name="T8" fmla="*/ 2147483647 w 2067"/>
                <a:gd name="T9" fmla="*/ 2147483647 h 1468"/>
                <a:gd name="T10" fmla="*/ 2147483647 w 2067"/>
                <a:gd name="T11" fmla="*/ 2147483647 h 1468"/>
                <a:gd name="T12" fmla="*/ 2147483647 w 2067"/>
                <a:gd name="T13" fmla="*/ 2147483647 h 1468"/>
                <a:gd name="T14" fmla="*/ 1435817242 w 2067"/>
                <a:gd name="T15" fmla="*/ 2147483647 h 1468"/>
                <a:gd name="T16" fmla="*/ 0 w 2067"/>
                <a:gd name="T17" fmla="*/ 2147483647 h 1468"/>
                <a:gd name="T18" fmla="*/ 0 w 2067"/>
                <a:gd name="T19" fmla="*/ 2147483647 h 1468"/>
                <a:gd name="T20" fmla="*/ 2147483647 w 2067"/>
                <a:gd name="T21" fmla="*/ 0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solidFill>
              <a:srgbClr val="108036"/>
            </a:solidFill>
            <a:ln>
              <a:noFill/>
            </a:ln>
          </p:spPr>
          <p:txBody>
            <a:bodyPr/>
            <a:lstStyle/>
            <a:p>
              <a:endParaRPr lang="zh-CN" altLang="en-US"/>
            </a:p>
          </p:txBody>
        </p:sp>
        <p:sp>
          <p:nvSpPr>
            <p:cNvPr id="30724" name="Freeform 7"/>
            <p:cNvSpPr>
              <a:spLocks/>
            </p:cNvSpPr>
            <p:nvPr/>
          </p:nvSpPr>
          <p:spPr bwMode="auto">
            <a:xfrm>
              <a:off x="4642306" y="2178266"/>
              <a:ext cx="1747771" cy="2459267"/>
            </a:xfrm>
            <a:custGeom>
              <a:avLst/>
              <a:gdLst>
                <a:gd name="T0" fmla="*/ 0 w 1467"/>
                <a:gd name="T1" fmla="*/ 2147483647 h 2068"/>
                <a:gd name="T2" fmla="*/ 0 w 1467"/>
                <a:gd name="T3" fmla="*/ 2147483647 h 2068"/>
                <a:gd name="T4" fmla="*/ 2147483647 w 1467"/>
                <a:gd name="T5" fmla="*/ 0 h 2068"/>
                <a:gd name="T6" fmla="*/ 2147483647 w 1467"/>
                <a:gd name="T7" fmla="*/ 0 h 2068"/>
                <a:gd name="T8" fmla="*/ 2147483647 w 1467"/>
                <a:gd name="T9" fmla="*/ 2147483647 h 2068"/>
                <a:gd name="T10" fmla="*/ 2147483647 w 1467"/>
                <a:gd name="T11" fmla="*/ 2147483647 h 2068"/>
                <a:gd name="T12" fmla="*/ 2147483647 w 1467"/>
                <a:gd name="T13" fmla="*/ 2147483647 h 2068"/>
                <a:gd name="T14" fmla="*/ 2147483647 w 1467"/>
                <a:gd name="T15" fmla="*/ 2147483647 h 2068"/>
                <a:gd name="T16" fmla="*/ 2147483647 w 1467"/>
                <a:gd name="T17" fmla="*/ 2147483647 h 2068"/>
                <a:gd name="T18" fmla="*/ 2147483647 w 1467"/>
                <a:gd name="T19" fmla="*/ 2147483647 h 2068"/>
                <a:gd name="T20" fmla="*/ 0 w 1467"/>
                <a:gd name="T21" fmla="*/ 2147483647 h 20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solidFill>
              <a:srgbClr val="8CC94C"/>
            </a:solidFill>
            <a:ln>
              <a:noFill/>
            </a:ln>
          </p:spPr>
          <p:txBody>
            <a:bodyPr/>
            <a:lstStyle/>
            <a:p>
              <a:endParaRPr lang="zh-CN" altLang="en-US"/>
            </a:p>
          </p:txBody>
        </p:sp>
        <p:sp>
          <p:nvSpPr>
            <p:cNvPr id="30725" name="Freeform 8"/>
            <p:cNvSpPr>
              <a:spLocks/>
            </p:cNvSpPr>
            <p:nvPr/>
          </p:nvSpPr>
          <p:spPr bwMode="auto">
            <a:xfrm>
              <a:off x="4659048" y="3987978"/>
              <a:ext cx="2460941" cy="1746097"/>
            </a:xfrm>
            <a:custGeom>
              <a:avLst/>
              <a:gdLst>
                <a:gd name="T0" fmla="*/ 2147483647 w 2068"/>
                <a:gd name="T1" fmla="*/ 2147483647 h 1468"/>
                <a:gd name="T2" fmla="*/ 2147483647 w 2068"/>
                <a:gd name="T3" fmla="*/ 2147483647 h 1468"/>
                <a:gd name="T4" fmla="*/ 0 w 2068"/>
                <a:gd name="T5" fmla="*/ 2147483647 h 1468"/>
                <a:gd name="T6" fmla="*/ 0 w 2068"/>
                <a:gd name="T7" fmla="*/ 2147483647 h 1468"/>
                <a:gd name="T8" fmla="*/ 2147483647 w 2068"/>
                <a:gd name="T9" fmla="*/ 2147483647 h 1468"/>
                <a:gd name="T10" fmla="*/ 2147483647 w 2068"/>
                <a:gd name="T11" fmla="*/ 2147483647 h 1468"/>
                <a:gd name="T12" fmla="*/ 2147483647 w 2068"/>
                <a:gd name="T13" fmla="*/ 2147483647 h 1468"/>
                <a:gd name="T14" fmla="*/ 2147483647 w 2068"/>
                <a:gd name="T15" fmla="*/ 2147483647 h 1468"/>
                <a:gd name="T16" fmla="*/ 2147483647 w 2068"/>
                <a:gd name="T17" fmla="*/ 0 h 1468"/>
                <a:gd name="T18" fmla="*/ 2147483647 w 2068"/>
                <a:gd name="T19" fmla="*/ 2147483647 h 1468"/>
                <a:gd name="T20" fmla="*/ 2147483647 w 2068"/>
                <a:gd name="T21" fmla="*/ 2147483647 h 14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solidFill>
              <a:srgbClr val="108036"/>
            </a:solidFill>
            <a:ln>
              <a:noFill/>
            </a:ln>
          </p:spPr>
          <p:txBody>
            <a:bodyPr/>
            <a:lstStyle/>
            <a:p>
              <a:endParaRPr lang="zh-CN" altLang="en-US"/>
            </a:p>
          </p:txBody>
        </p:sp>
      </p:grpSp>
      <p:sp>
        <p:nvSpPr>
          <p:cNvPr id="30726" name="矩形 24"/>
          <p:cNvSpPr>
            <a:spLocks noChangeArrowheads="1"/>
          </p:cNvSpPr>
          <p:nvPr/>
        </p:nvSpPr>
        <p:spPr bwMode="auto">
          <a:xfrm>
            <a:off x="4835069" y="2515174"/>
            <a:ext cx="532518"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953"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01</a:t>
            </a:r>
            <a:endParaRPr lang="zh-CN" altLang="en-US" sz="2953"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endParaRPr>
          </a:p>
        </p:txBody>
      </p:sp>
      <p:sp>
        <p:nvSpPr>
          <p:cNvPr id="30727" name="矩形 25"/>
          <p:cNvSpPr>
            <a:spLocks noChangeArrowheads="1"/>
          </p:cNvSpPr>
          <p:nvPr/>
        </p:nvSpPr>
        <p:spPr bwMode="auto">
          <a:xfrm>
            <a:off x="7401480" y="2428120"/>
            <a:ext cx="579005"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953">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02</a:t>
            </a:r>
            <a:endParaRPr lang="zh-CN" altLang="en-US" sz="2953">
              <a:solidFill>
                <a:schemeClr val="bg1"/>
              </a:solidFill>
              <a:latin typeface="Impact" panose="020B0806030902050204" pitchFamily="34" charset="0"/>
              <a:ea typeface="Malgun Gothic" panose="020B0503020000020004" pitchFamily="34" charset="-127"/>
              <a:cs typeface="Adobe Naskh Medium" panose="01010101010101010101" pitchFamily="50" charset="-78"/>
            </a:endParaRPr>
          </a:p>
        </p:txBody>
      </p:sp>
      <p:sp>
        <p:nvSpPr>
          <p:cNvPr id="30728" name="矩形 26"/>
          <p:cNvSpPr>
            <a:spLocks noChangeArrowheads="1"/>
          </p:cNvSpPr>
          <p:nvPr/>
        </p:nvSpPr>
        <p:spPr bwMode="auto">
          <a:xfrm>
            <a:off x="7327819" y="5001227"/>
            <a:ext cx="588623"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953"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03</a:t>
            </a:r>
            <a:endParaRPr lang="zh-CN" altLang="en-US" sz="2953"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endParaRPr>
          </a:p>
        </p:txBody>
      </p:sp>
      <p:sp>
        <p:nvSpPr>
          <p:cNvPr id="30729" name="矩形 27"/>
          <p:cNvSpPr>
            <a:spLocks noChangeArrowheads="1"/>
          </p:cNvSpPr>
          <p:nvPr/>
        </p:nvSpPr>
        <p:spPr bwMode="auto">
          <a:xfrm>
            <a:off x="4789867" y="4917522"/>
            <a:ext cx="577402"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953"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rPr>
              <a:t>04</a:t>
            </a:r>
            <a:endParaRPr lang="zh-CN" altLang="en-US" sz="2953" dirty="0">
              <a:solidFill>
                <a:schemeClr val="bg1"/>
              </a:solidFill>
              <a:latin typeface="Impact" panose="020B0806030902050204" pitchFamily="34" charset="0"/>
              <a:ea typeface="Malgun Gothic" panose="020B0503020000020004" pitchFamily="34" charset="-127"/>
              <a:cs typeface="Adobe Naskh Medium" panose="01010101010101010101" pitchFamily="50" charset="-78"/>
            </a:endParaRPr>
          </a:p>
        </p:txBody>
      </p:sp>
      <p:sp>
        <p:nvSpPr>
          <p:cNvPr id="17" name="文本框 16"/>
          <p:cNvSpPr txBox="1">
            <a:spLocks noChangeArrowheads="1"/>
          </p:cNvSpPr>
          <p:nvPr/>
        </p:nvSpPr>
        <p:spPr bwMode="auto">
          <a:xfrm>
            <a:off x="2129770" y="2559970"/>
            <a:ext cx="3435509" cy="28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t>主界面的列表选项和用户操作权限</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2084566" y="2047018"/>
            <a:ext cx="3033695" cy="461665"/>
          </a:xfrm>
          <a:prstGeom prst="rect">
            <a:avLst/>
          </a:prstGeom>
          <a:noFill/>
        </p:spPr>
        <p:txBody>
          <a:bodyPr>
            <a:spAutoFit/>
          </a:bodyPr>
          <a:lstStyle/>
          <a:p>
            <a:pPr fontAlgn="auto">
              <a:spcBef>
                <a:spcPts val="0"/>
              </a:spcBef>
              <a:spcAft>
                <a:spcPts val="0"/>
              </a:spcAft>
              <a:defRPr/>
            </a:pPr>
            <a:r>
              <a:rPr lang="zh-CN" altLang="en-US" sz="2400" b="1" dirty="0">
                <a:solidFill>
                  <a:schemeClr val="tx1">
                    <a:lumMod val="65000"/>
                    <a:lumOff val="35000"/>
                  </a:schemeClr>
                </a:solidFill>
                <a:latin typeface="Franklin Gothic Book" panose="020B0503020102020204" pitchFamily="34" charset="0"/>
                <a:ea typeface="Segoe UI Emoji" panose="020B0502040204020203" pitchFamily="34" charset="0"/>
              </a:rPr>
              <a:t>主界面功能</a:t>
            </a:r>
          </a:p>
        </p:txBody>
      </p:sp>
      <p:sp>
        <p:nvSpPr>
          <p:cNvPr id="21" name="文本框 20"/>
          <p:cNvSpPr txBox="1">
            <a:spLocks noChangeArrowheads="1"/>
          </p:cNvSpPr>
          <p:nvPr/>
        </p:nvSpPr>
        <p:spPr bwMode="auto">
          <a:xfrm>
            <a:off x="8567201" y="2479407"/>
            <a:ext cx="3435509" cy="28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t>团队成员详细信息介绍</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8521997" y="1966455"/>
            <a:ext cx="3033695" cy="461665"/>
          </a:xfrm>
          <a:prstGeom prst="rect">
            <a:avLst/>
          </a:prstGeom>
          <a:noFill/>
        </p:spPr>
        <p:txBody>
          <a:bodyPr>
            <a:spAutoFit/>
          </a:bodyPr>
          <a:lstStyle/>
          <a:p>
            <a:pPr fontAlgn="auto">
              <a:spcBef>
                <a:spcPts val="0"/>
              </a:spcBef>
              <a:spcAft>
                <a:spcPts val="0"/>
              </a:spcAft>
              <a:defRPr/>
            </a:pPr>
            <a:r>
              <a:rPr lang="en-US" altLang="zh-CN" sz="1200" dirty="0">
                <a:solidFill>
                  <a:schemeClr val="tx1">
                    <a:lumMod val="65000"/>
                    <a:lumOff val="35000"/>
                  </a:schemeClr>
                </a:solidFill>
                <a:latin typeface="Franklin Gothic Book" panose="020B0503020102020204" pitchFamily="34" charset="0"/>
                <a:ea typeface="+mn-ea"/>
              </a:rPr>
              <a:t> </a:t>
            </a:r>
            <a:r>
              <a:rPr lang="zh-CN" altLang="en-US" sz="2400" b="1" dirty="0">
                <a:solidFill>
                  <a:schemeClr val="tx1">
                    <a:lumMod val="65000"/>
                    <a:lumOff val="35000"/>
                  </a:schemeClr>
                </a:solidFill>
                <a:latin typeface="Franklin Gothic Book" panose="020B0503020102020204" pitchFamily="34" charset="0"/>
                <a:ea typeface="Segoe UI Emoji" panose="020B0502040204020203" pitchFamily="34" charset="0"/>
              </a:rPr>
              <a:t>成员介绍模块</a:t>
            </a:r>
          </a:p>
        </p:txBody>
      </p:sp>
      <p:sp>
        <p:nvSpPr>
          <p:cNvPr id="23" name="文本框 22"/>
          <p:cNvSpPr txBox="1">
            <a:spLocks noChangeArrowheads="1"/>
          </p:cNvSpPr>
          <p:nvPr/>
        </p:nvSpPr>
        <p:spPr bwMode="auto">
          <a:xfrm>
            <a:off x="2072182" y="5197820"/>
            <a:ext cx="2325406" cy="49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t>进行具体的浏览，后期如果允许的话可以设置为</a:t>
            </a:r>
            <a:r>
              <a:rPr lang="en-US" altLang="zh-CN" sz="1050" dirty="0"/>
              <a:t>VR</a:t>
            </a:r>
            <a:r>
              <a:rPr lang="zh-CN" altLang="en-US" sz="1050" dirty="0"/>
              <a:t>模式，进行</a:t>
            </a:r>
            <a:r>
              <a:rPr lang="en-US" altLang="zh-CN" sz="1050" dirty="0"/>
              <a:t>VR</a:t>
            </a:r>
            <a:r>
              <a:rPr lang="zh-CN" altLang="en-US" sz="1050" dirty="0"/>
              <a:t>的交互</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4" name="文本框 23"/>
          <p:cNvSpPr txBox="1"/>
          <p:nvPr/>
        </p:nvSpPr>
        <p:spPr>
          <a:xfrm>
            <a:off x="2084566" y="4698778"/>
            <a:ext cx="3033695" cy="461665"/>
          </a:xfrm>
          <a:prstGeom prst="rect">
            <a:avLst/>
          </a:prstGeom>
          <a:noFill/>
        </p:spPr>
        <p:txBody>
          <a:bodyPr>
            <a:spAutoFit/>
          </a:bodyPr>
          <a:lstStyle/>
          <a:p>
            <a:pPr fontAlgn="auto">
              <a:spcBef>
                <a:spcPts val="0"/>
              </a:spcBef>
              <a:spcAft>
                <a:spcPts val="0"/>
              </a:spcAft>
              <a:defRPr/>
            </a:pPr>
            <a:r>
              <a:rPr lang="en-US" altLang="zh-CN" sz="1200" dirty="0">
                <a:solidFill>
                  <a:schemeClr val="tx1">
                    <a:lumMod val="65000"/>
                    <a:lumOff val="35000"/>
                  </a:schemeClr>
                </a:solidFill>
                <a:latin typeface="Franklin Gothic Book" panose="020B0503020102020204" pitchFamily="34" charset="0"/>
                <a:ea typeface="+mn-ea"/>
              </a:rPr>
              <a:t> </a:t>
            </a:r>
            <a:r>
              <a:rPr lang="zh-CN" altLang="en-US" sz="2400" b="1" dirty="0">
                <a:solidFill>
                  <a:schemeClr val="tx1">
                    <a:lumMod val="65000"/>
                    <a:lumOff val="35000"/>
                  </a:schemeClr>
                </a:solidFill>
                <a:latin typeface="Franklin Gothic Book" panose="020B0503020102020204" pitchFamily="34" charset="0"/>
                <a:ea typeface="Segoe UI Emoji" panose="020B0502040204020203" pitchFamily="34" charset="0"/>
              </a:rPr>
              <a:t>整体功能</a:t>
            </a:r>
            <a:endParaRPr lang="zh-CN" altLang="en-US" sz="2400" b="1" dirty="0">
              <a:solidFill>
                <a:schemeClr val="tx1">
                  <a:lumMod val="65000"/>
                  <a:lumOff val="35000"/>
                </a:schemeClr>
              </a:solidFill>
              <a:latin typeface="Franklin Gothic Book" panose="020B0503020102020204" pitchFamily="34" charset="0"/>
              <a:ea typeface="+mn-ea"/>
            </a:endParaRPr>
          </a:p>
        </p:txBody>
      </p:sp>
      <p:sp>
        <p:nvSpPr>
          <p:cNvPr id="25" name="文本框 24"/>
          <p:cNvSpPr txBox="1">
            <a:spLocks noChangeArrowheads="1"/>
          </p:cNvSpPr>
          <p:nvPr/>
        </p:nvSpPr>
        <p:spPr bwMode="auto">
          <a:xfrm>
            <a:off x="8538482" y="5352344"/>
            <a:ext cx="3435509" cy="28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t>对于用户所选择的模块进行更换材质的操作</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6" name="文本框 25"/>
          <p:cNvSpPr txBox="1"/>
          <p:nvPr/>
        </p:nvSpPr>
        <p:spPr>
          <a:xfrm>
            <a:off x="8493278" y="4839392"/>
            <a:ext cx="3033695" cy="461665"/>
          </a:xfrm>
          <a:prstGeom prst="rect">
            <a:avLst/>
          </a:prstGeom>
          <a:noFill/>
        </p:spPr>
        <p:txBody>
          <a:bodyPr>
            <a:spAutoFit/>
          </a:bodyPr>
          <a:lstStyle/>
          <a:p>
            <a:pPr fontAlgn="auto">
              <a:spcBef>
                <a:spcPts val="0"/>
              </a:spcBef>
              <a:spcAft>
                <a:spcPts val="0"/>
              </a:spcAft>
              <a:defRPr/>
            </a:pPr>
            <a:r>
              <a:rPr lang="zh-CN" altLang="en-US" sz="2400" b="1" dirty="0">
                <a:solidFill>
                  <a:schemeClr val="tx1">
                    <a:lumMod val="65000"/>
                    <a:lumOff val="35000"/>
                  </a:schemeClr>
                </a:solidFill>
                <a:latin typeface="Franklin Gothic Book" panose="020B0503020102020204" pitchFamily="34" charset="0"/>
                <a:ea typeface="Segoe UI Emoji" panose="020B0502040204020203" pitchFamily="34" charset="0"/>
              </a:rPr>
              <a:t>局部功能</a:t>
            </a:r>
          </a:p>
        </p:txBody>
      </p:sp>
      <p:sp>
        <p:nvSpPr>
          <p:cNvPr id="36" name="矩形 35"/>
          <p:cNvSpPr/>
          <p:nvPr/>
        </p:nvSpPr>
        <p:spPr>
          <a:xfrm>
            <a:off x="5815265" y="559508"/>
            <a:ext cx="1228221"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DETAILED DESIGN</a:t>
            </a:r>
            <a:endParaRPr lang="zh-CN" altLang="en-US" sz="1050" b="1" dirty="0">
              <a:solidFill>
                <a:srgbClr val="8CC94C"/>
              </a:solidFill>
              <a:latin typeface="+mj-lt"/>
              <a:ea typeface="微软雅黑" panose="020B0503020204020204" pitchFamily="34" charset="-122"/>
            </a:endParaRPr>
          </a:p>
        </p:txBody>
      </p:sp>
      <p:sp>
        <p:nvSpPr>
          <p:cNvPr id="37" name="矩形 36"/>
          <p:cNvSpPr/>
          <p:nvPr/>
        </p:nvSpPr>
        <p:spPr>
          <a:xfrm>
            <a:off x="5875382" y="238969"/>
            <a:ext cx="1107996"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详细设计</a:t>
            </a:r>
          </a:p>
        </p:txBody>
      </p:sp>
      <p:sp>
        <p:nvSpPr>
          <p:cNvPr id="38" name="等腰三角形 37"/>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64163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anim calcmode="lin" valueType="num">
                                      <p:cBhvr>
                                        <p:cTn id="8" dur="500" fill="hold"/>
                                        <p:tgtEl>
                                          <p:spTgt spid="38"/>
                                        </p:tgtEl>
                                        <p:attrNameLst>
                                          <p:attrName>ppt_x</p:attrName>
                                        </p:attrNameLst>
                                      </p:cBhvr>
                                      <p:tavLst>
                                        <p:tav tm="0">
                                          <p:val>
                                            <p:strVal val="#ppt_x"/>
                                          </p:val>
                                        </p:tav>
                                        <p:tav tm="100000">
                                          <p:val>
                                            <p:strVal val="#ppt_x"/>
                                          </p:val>
                                        </p:tav>
                                      </p:tavLst>
                                    </p:anim>
                                    <p:anim calcmode="lin" valueType="num">
                                      <p:cBhvr>
                                        <p:cTn id="9" dur="5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childTnLst>
                          </p:cTn>
                        </p:par>
                        <p:par>
                          <p:cTn id="21" fill="hold">
                            <p:stCondLst>
                              <p:cond delay="1000"/>
                            </p:stCondLst>
                            <p:childTnLst>
                              <p:par>
                                <p:cTn id="22" presetID="6" presetClass="entr" presetSubtype="16"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500"/>
                                        <p:tgtEl>
                                          <p:spTgt spid="2"/>
                                        </p:tgtEl>
                                      </p:cBhvr>
                                    </p:animEffect>
                                  </p:childTnLst>
                                </p:cTn>
                              </p:par>
                              <p:par>
                                <p:cTn id="25" presetID="8" presetClass="emph" presetSubtype="0" fill="hold" nodeType="withEffect">
                                  <p:stCondLst>
                                    <p:cond delay="0"/>
                                  </p:stCondLst>
                                  <p:childTnLst>
                                    <p:animRot by="21600000">
                                      <p:cBhvr>
                                        <p:cTn id="26" dur="500" fill="hold"/>
                                        <p:tgtEl>
                                          <p:spTgt spid="2"/>
                                        </p:tgtEl>
                                        <p:attrNameLst>
                                          <p:attrName>r</p:attrName>
                                        </p:attrNameLst>
                                      </p:cBhvr>
                                    </p:animRo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30726"/>
                                        </p:tgtEl>
                                        <p:attrNameLst>
                                          <p:attrName>style.visibility</p:attrName>
                                        </p:attrNameLst>
                                      </p:cBhvr>
                                      <p:to>
                                        <p:strVal val="visible"/>
                                      </p:to>
                                    </p:set>
                                    <p:anim calcmode="lin" valueType="num">
                                      <p:cBhvr>
                                        <p:cTn id="30" dur="500" fill="hold"/>
                                        <p:tgtEl>
                                          <p:spTgt spid="30726"/>
                                        </p:tgtEl>
                                        <p:attrNameLst>
                                          <p:attrName>ppt_w</p:attrName>
                                        </p:attrNameLst>
                                      </p:cBhvr>
                                      <p:tavLst>
                                        <p:tav tm="0">
                                          <p:val>
                                            <p:fltVal val="0"/>
                                          </p:val>
                                        </p:tav>
                                        <p:tav tm="100000">
                                          <p:val>
                                            <p:strVal val="#ppt_w"/>
                                          </p:val>
                                        </p:tav>
                                      </p:tavLst>
                                    </p:anim>
                                    <p:anim calcmode="lin" valueType="num">
                                      <p:cBhvr>
                                        <p:cTn id="31" dur="500" fill="hold"/>
                                        <p:tgtEl>
                                          <p:spTgt spid="30726"/>
                                        </p:tgtEl>
                                        <p:attrNameLst>
                                          <p:attrName>ppt_h</p:attrName>
                                        </p:attrNameLst>
                                      </p:cBhvr>
                                      <p:tavLst>
                                        <p:tav tm="0">
                                          <p:val>
                                            <p:fltVal val="0"/>
                                          </p:val>
                                        </p:tav>
                                        <p:tav tm="100000">
                                          <p:val>
                                            <p:strVal val="#ppt_h"/>
                                          </p:val>
                                        </p:tav>
                                      </p:tavLst>
                                    </p:anim>
                                    <p:animEffect transition="in" filter="fade">
                                      <p:cBhvr>
                                        <p:cTn id="32" dur="500"/>
                                        <p:tgtEl>
                                          <p:spTgt spid="30726"/>
                                        </p:tgtEl>
                                      </p:cBhvr>
                                    </p:animEffect>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anim calcmode="lin" valueType="num">
                                      <p:cBhvr>
                                        <p:cTn id="40" dur="500" fill="hold"/>
                                        <p:tgtEl>
                                          <p:spTgt spid="17"/>
                                        </p:tgtEl>
                                        <p:attrNameLst>
                                          <p:attrName>ppt_x</p:attrName>
                                        </p:attrNameLst>
                                      </p:cBhvr>
                                      <p:tavLst>
                                        <p:tav tm="0">
                                          <p:val>
                                            <p:strVal val="#ppt_x"/>
                                          </p:val>
                                        </p:tav>
                                        <p:tav tm="100000">
                                          <p:val>
                                            <p:strVal val="#ppt_x"/>
                                          </p:val>
                                        </p:tav>
                                      </p:tavLst>
                                    </p:anim>
                                    <p:anim calcmode="lin" valueType="num">
                                      <p:cBhvr>
                                        <p:cTn id="41" dur="500" fill="hold"/>
                                        <p:tgtEl>
                                          <p:spTgt spid="17"/>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30727"/>
                                        </p:tgtEl>
                                        <p:attrNameLst>
                                          <p:attrName>style.visibility</p:attrName>
                                        </p:attrNameLst>
                                      </p:cBhvr>
                                      <p:to>
                                        <p:strVal val="visible"/>
                                      </p:to>
                                    </p:set>
                                    <p:anim calcmode="lin" valueType="num">
                                      <p:cBhvr>
                                        <p:cTn id="45" dur="500" fill="hold"/>
                                        <p:tgtEl>
                                          <p:spTgt spid="30727"/>
                                        </p:tgtEl>
                                        <p:attrNameLst>
                                          <p:attrName>ppt_w</p:attrName>
                                        </p:attrNameLst>
                                      </p:cBhvr>
                                      <p:tavLst>
                                        <p:tav tm="0">
                                          <p:val>
                                            <p:fltVal val="0"/>
                                          </p:val>
                                        </p:tav>
                                        <p:tav tm="100000">
                                          <p:val>
                                            <p:strVal val="#ppt_w"/>
                                          </p:val>
                                        </p:tav>
                                      </p:tavLst>
                                    </p:anim>
                                    <p:anim calcmode="lin" valueType="num">
                                      <p:cBhvr>
                                        <p:cTn id="46" dur="500" fill="hold"/>
                                        <p:tgtEl>
                                          <p:spTgt spid="30727"/>
                                        </p:tgtEl>
                                        <p:attrNameLst>
                                          <p:attrName>ppt_h</p:attrName>
                                        </p:attrNameLst>
                                      </p:cBhvr>
                                      <p:tavLst>
                                        <p:tav tm="0">
                                          <p:val>
                                            <p:fltVal val="0"/>
                                          </p:val>
                                        </p:tav>
                                        <p:tav tm="100000">
                                          <p:val>
                                            <p:strVal val="#ppt_h"/>
                                          </p:val>
                                        </p:tav>
                                      </p:tavLst>
                                    </p:anim>
                                    <p:animEffect transition="in" filter="fade">
                                      <p:cBhvr>
                                        <p:cTn id="47" dur="500"/>
                                        <p:tgtEl>
                                          <p:spTgt spid="30727"/>
                                        </p:tgtEl>
                                      </p:cBhvr>
                                    </p:animEffect>
                                  </p:childTnLst>
                                </p:cTn>
                              </p:par>
                            </p:childTnLst>
                          </p:cTn>
                        </p:par>
                        <p:par>
                          <p:cTn id="48" fill="hold">
                            <p:stCondLst>
                              <p:cond delay="3000"/>
                            </p:stCondLst>
                            <p:childTnLst>
                              <p:par>
                                <p:cTn id="49" presetID="22" presetClass="entr" presetSubtype="1"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up)">
                                      <p:cBhvr>
                                        <p:cTn id="51" dur="500"/>
                                        <p:tgtEl>
                                          <p:spTgt spid="22"/>
                                        </p:tgtEl>
                                      </p:cBhvr>
                                    </p:animEffect>
                                  </p:childTnLst>
                                </p:cTn>
                              </p:par>
                              <p:par>
                                <p:cTn id="52" presetID="42"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strVal val="#ppt_x"/>
                                          </p:val>
                                        </p:tav>
                                        <p:tav tm="100000">
                                          <p:val>
                                            <p:strVal val="#ppt_x"/>
                                          </p:val>
                                        </p:tav>
                                      </p:tavLst>
                                    </p:anim>
                                    <p:anim calcmode="lin" valueType="num">
                                      <p:cBhvr>
                                        <p:cTn id="56" dur="500" fill="hold"/>
                                        <p:tgtEl>
                                          <p:spTgt spid="21"/>
                                        </p:tgtEl>
                                        <p:attrNameLst>
                                          <p:attrName>ppt_y</p:attrName>
                                        </p:attrNameLst>
                                      </p:cBhvr>
                                      <p:tavLst>
                                        <p:tav tm="0">
                                          <p:val>
                                            <p:strVal val="#ppt_y+.1"/>
                                          </p:val>
                                        </p:tav>
                                        <p:tav tm="100000">
                                          <p:val>
                                            <p:strVal val="#ppt_y"/>
                                          </p:val>
                                        </p:tav>
                                      </p:tavLst>
                                    </p:anim>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30728"/>
                                        </p:tgtEl>
                                        <p:attrNameLst>
                                          <p:attrName>style.visibility</p:attrName>
                                        </p:attrNameLst>
                                      </p:cBhvr>
                                      <p:to>
                                        <p:strVal val="visible"/>
                                      </p:to>
                                    </p:set>
                                    <p:anim calcmode="lin" valueType="num">
                                      <p:cBhvr>
                                        <p:cTn id="60" dur="500" fill="hold"/>
                                        <p:tgtEl>
                                          <p:spTgt spid="30728"/>
                                        </p:tgtEl>
                                        <p:attrNameLst>
                                          <p:attrName>ppt_w</p:attrName>
                                        </p:attrNameLst>
                                      </p:cBhvr>
                                      <p:tavLst>
                                        <p:tav tm="0">
                                          <p:val>
                                            <p:fltVal val="0"/>
                                          </p:val>
                                        </p:tav>
                                        <p:tav tm="100000">
                                          <p:val>
                                            <p:strVal val="#ppt_w"/>
                                          </p:val>
                                        </p:tav>
                                      </p:tavLst>
                                    </p:anim>
                                    <p:anim calcmode="lin" valueType="num">
                                      <p:cBhvr>
                                        <p:cTn id="61" dur="500" fill="hold"/>
                                        <p:tgtEl>
                                          <p:spTgt spid="30728"/>
                                        </p:tgtEl>
                                        <p:attrNameLst>
                                          <p:attrName>ppt_h</p:attrName>
                                        </p:attrNameLst>
                                      </p:cBhvr>
                                      <p:tavLst>
                                        <p:tav tm="0">
                                          <p:val>
                                            <p:fltVal val="0"/>
                                          </p:val>
                                        </p:tav>
                                        <p:tav tm="100000">
                                          <p:val>
                                            <p:strVal val="#ppt_h"/>
                                          </p:val>
                                        </p:tav>
                                      </p:tavLst>
                                    </p:anim>
                                    <p:animEffect transition="in" filter="fade">
                                      <p:cBhvr>
                                        <p:cTn id="62" dur="500"/>
                                        <p:tgtEl>
                                          <p:spTgt spid="30728"/>
                                        </p:tgtEl>
                                      </p:cBhvr>
                                    </p:animEffect>
                                  </p:childTnLst>
                                </p:cTn>
                              </p:par>
                            </p:childTnLst>
                          </p:cTn>
                        </p:par>
                        <p:par>
                          <p:cTn id="63" fill="hold">
                            <p:stCondLst>
                              <p:cond delay="4500"/>
                            </p:stCondLst>
                            <p:childTnLst>
                              <p:par>
                                <p:cTn id="64" presetID="22" presetClass="entr" presetSubtype="1"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anim calcmode="lin" valueType="num">
                                      <p:cBhvr>
                                        <p:cTn id="70" dur="500" fill="hold"/>
                                        <p:tgtEl>
                                          <p:spTgt spid="25"/>
                                        </p:tgtEl>
                                        <p:attrNameLst>
                                          <p:attrName>ppt_x</p:attrName>
                                        </p:attrNameLst>
                                      </p:cBhvr>
                                      <p:tavLst>
                                        <p:tav tm="0">
                                          <p:val>
                                            <p:strVal val="#ppt_x"/>
                                          </p:val>
                                        </p:tav>
                                        <p:tav tm="100000">
                                          <p:val>
                                            <p:strVal val="#ppt_x"/>
                                          </p:val>
                                        </p:tav>
                                      </p:tavLst>
                                    </p:anim>
                                    <p:anim calcmode="lin" valueType="num">
                                      <p:cBhvr>
                                        <p:cTn id="71" dur="500" fill="hold"/>
                                        <p:tgtEl>
                                          <p:spTgt spid="25"/>
                                        </p:tgtEl>
                                        <p:attrNameLst>
                                          <p:attrName>ppt_y</p:attrName>
                                        </p:attrNameLst>
                                      </p:cBhvr>
                                      <p:tavLst>
                                        <p:tav tm="0">
                                          <p:val>
                                            <p:strVal val="#ppt_y+.1"/>
                                          </p:val>
                                        </p:tav>
                                        <p:tav tm="100000">
                                          <p:val>
                                            <p:strVal val="#ppt_y"/>
                                          </p:val>
                                        </p:tav>
                                      </p:tavLst>
                                    </p:anim>
                                  </p:childTnLst>
                                </p:cTn>
                              </p:par>
                            </p:childTnLst>
                          </p:cTn>
                        </p:par>
                        <p:par>
                          <p:cTn id="72" fill="hold">
                            <p:stCondLst>
                              <p:cond delay="5000"/>
                            </p:stCondLst>
                            <p:childTnLst>
                              <p:par>
                                <p:cTn id="73" presetID="53" presetClass="entr" presetSubtype="16" fill="hold" grpId="0" nodeType="afterEffect">
                                  <p:stCondLst>
                                    <p:cond delay="0"/>
                                  </p:stCondLst>
                                  <p:childTnLst>
                                    <p:set>
                                      <p:cBhvr>
                                        <p:cTn id="74" dur="1" fill="hold">
                                          <p:stCondLst>
                                            <p:cond delay="0"/>
                                          </p:stCondLst>
                                        </p:cTn>
                                        <p:tgtEl>
                                          <p:spTgt spid="30729"/>
                                        </p:tgtEl>
                                        <p:attrNameLst>
                                          <p:attrName>style.visibility</p:attrName>
                                        </p:attrNameLst>
                                      </p:cBhvr>
                                      <p:to>
                                        <p:strVal val="visible"/>
                                      </p:to>
                                    </p:set>
                                    <p:anim calcmode="lin" valueType="num">
                                      <p:cBhvr>
                                        <p:cTn id="75" dur="500" fill="hold"/>
                                        <p:tgtEl>
                                          <p:spTgt spid="30729"/>
                                        </p:tgtEl>
                                        <p:attrNameLst>
                                          <p:attrName>ppt_w</p:attrName>
                                        </p:attrNameLst>
                                      </p:cBhvr>
                                      <p:tavLst>
                                        <p:tav tm="0">
                                          <p:val>
                                            <p:fltVal val="0"/>
                                          </p:val>
                                        </p:tav>
                                        <p:tav tm="100000">
                                          <p:val>
                                            <p:strVal val="#ppt_w"/>
                                          </p:val>
                                        </p:tav>
                                      </p:tavLst>
                                    </p:anim>
                                    <p:anim calcmode="lin" valueType="num">
                                      <p:cBhvr>
                                        <p:cTn id="76" dur="500" fill="hold"/>
                                        <p:tgtEl>
                                          <p:spTgt spid="30729"/>
                                        </p:tgtEl>
                                        <p:attrNameLst>
                                          <p:attrName>ppt_h</p:attrName>
                                        </p:attrNameLst>
                                      </p:cBhvr>
                                      <p:tavLst>
                                        <p:tav tm="0">
                                          <p:val>
                                            <p:fltVal val="0"/>
                                          </p:val>
                                        </p:tav>
                                        <p:tav tm="100000">
                                          <p:val>
                                            <p:strVal val="#ppt_h"/>
                                          </p:val>
                                        </p:tav>
                                      </p:tavLst>
                                    </p:anim>
                                    <p:animEffect transition="in" filter="fade">
                                      <p:cBhvr>
                                        <p:cTn id="77" dur="500"/>
                                        <p:tgtEl>
                                          <p:spTgt spid="30729"/>
                                        </p:tgtEl>
                                      </p:cBhvr>
                                    </p:animEffect>
                                  </p:childTnLst>
                                </p:cTn>
                              </p:par>
                            </p:childTnLst>
                          </p:cTn>
                        </p:par>
                        <p:par>
                          <p:cTn id="78" fill="hold">
                            <p:stCondLst>
                              <p:cond delay="5500"/>
                            </p:stCondLst>
                            <p:childTnLst>
                              <p:par>
                                <p:cTn id="79" presetID="22" presetClass="entr" presetSubtype="1"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up)">
                                      <p:cBhvr>
                                        <p:cTn id="81" dur="500"/>
                                        <p:tgtEl>
                                          <p:spTgt spid="24"/>
                                        </p:tgtEl>
                                      </p:cBhvr>
                                    </p:animEffect>
                                  </p:childTnLst>
                                </p:cTn>
                              </p:par>
                              <p:par>
                                <p:cTn id="82" presetID="42" presetClass="entr" presetSubtype="0"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anim calcmode="lin" valueType="num">
                                      <p:cBhvr>
                                        <p:cTn id="85" dur="500" fill="hold"/>
                                        <p:tgtEl>
                                          <p:spTgt spid="23"/>
                                        </p:tgtEl>
                                        <p:attrNameLst>
                                          <p:attrName>ppt_x</p:attrName>
                                        </p:attrNameLst>
                                      </p:cBhvr>
                                      <p:tavLst>
                                        <p:tav tm="0">
                                          <p:val>
                                            <p:strVal val="#ppt_x"/>
                                          </p:val>
                                        </p:tav>
                                        <p:tav tm="100000">
                                          <p:val>
                                            <p:strVal val="#ppt_x"/>
                                          </p:val>
                                        </p:tav>
                                      </p:tavLst>
                                    </p:anim>
                                    <p:anim calcmode="lin" valueType="num">
                                      <p:cBhvr>
                                        <p:cTn id="86"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P spid="30727" grpId="0"/>
      <p:bldP spid="30728" grpId="0"/>
      <p:bldP spid="30729" grpId="0"/>
      <p:bldP spid="17" grpId="0"/>
      <p:bldP spid="20" grpId="0"/>
      <p:bldP spid="21" grpId="0"/>
      <p:bldP spid="22" grpId="0"/>
      <p:bldP spid="23" grpId="0"/>
      <p:bldP spid="24" grpId="0"/>
      <p:bldP spid="25" grpId="0"/>
      <p:bldP spid="26" grpId="0"/>
      <p:bldP spid="36" grpId="0"/>
      <p:bldP spid="37" grpId="0"/>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椭圆 261"/>
          <p:cNvSpPr/>
          <p:nvPr/>
        </p:nvSpPr>
        <p:spPr bwMode="auto">
          <a:xfrm>
            <a:off x="1515511" y="2383805"/>
            <a:ext cx="1971462" cy="1971460"/>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218" dirty="0">
                <a:noFill/>
                <a:latin typeface="+mj-lt"/>
                <a:ea typeface="方正超粗黑简体" panose="03000509000000000000" pitchFamily="65" charset="-122"/>
              </a:rPr>
              <a:t>100</a:t>
            </a:r>
            <a:r>
              <a:rPr lang="en-US" altLang="zh-CN" sz="2531" dirty="0">
                <a:noFill/>
                <a:latin typeface="+mj-lt"/>
                <a:ea typeface="方正超粗黑简体" panose="03000509000000000000" pitchFamily="65" charset="-122"/>
              </a:rPr>
              <a:t>%</a:t>
            </a:r>
            <a:endParaRPr lang="zh-CN" altLang="en-US" sz="4218" dirty="0">
              <a:noFill/>
              <a:latin typeface="+mj-lt"/>
              <a:ea typeface="方正超粗黑简体" panose="03000509000000000000" pitchFamily="65" charset="-122"/>
            </a:endParaRPr>
          </a:p>
        </p:txBody>
      </p:sp>
      <p:sp>
        <p:nvSpPr>
          <p:cNvPr id="263" name="饼形 262"/>
          <p:cNvSpPr/>
          <p:nvPr/>
        </p:nvSpPr>
        <p:spPr>
          <a:xfrm>
            <a:off x="1518543" y="2383805"/>
            <a:ext cx="1973148" cy="1973148"/>
          </a:xfrm>
          <a:prstGeom prst="pie">
            <a:avLst>
              <a:gd name="adj1" fmla="val 8605866"/>
              <a:gd name="adj2" fmla="val 16200000"/>
            </a:avLst>
          </a:prstGeom>
          <a:solidFill>
            <a:srgbClr val="1081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259" name="椭圆 258"/>
          <p:cNvSpPr/>
          <p:nvPr/>
        </p:nvSpPr>
        <p:spPr bwMode="auto">
          <a:xfrm>
            <a:off x="1796648" y="2664939"/>
            <a:ext cx="1409190" cy="140919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0" name="椭圆 259"/>
          <p:cNvSpPr/>
          <p:nvPr/>
        </p:nvSpPr>
        <p:spPr bwMode="auto">
          <a:xfrm>
            <a:off x="1777761" y="2646053"/>
            <a:ext cx="1446962" cy="1446962"/>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218" dirty="0">
              <a:solidFill>
                <a:srgbClr val="0087CF"/>
              </a:solidFill>
              <a:latin typeface="+mj-lt"/>
              <a:ea typeface="方正超粗黑简体" panose="03000509000000000000" pitchFamily="65" charset="-122"/>
            </a:endParaRPr>
          </a:p>
        </p:txBody>
      </p:sp>
      <p:sp>
        <p:nvSpPr>
          <p:cNvPr id="261" name="矩形 260"/>
          <p:cNvSpPr/>
          <p:nvPr/>
        </p:nvSpPr>
        <p:spPr bwMode="auto">
          <a:xfrm>
            <a:off x="1942066" y="3000435"/>
            <a:ext cx="1188147" cy="676660"/>
          </a:xfrm>
          <a:prstGeom prst="rect">
            <a:avLst/>
          </a:prstGeom>
        </p:spPr>
        <p:txBody>
          <a:bodyPr wrap="none">
            <a:spAutoFit/>
          </a:bodyPr>
          <a:lstStyle/>
          <a:p>
            <a:pPr algn="ctr" fontAlgn="auto">
              <a:spcBef>
                <a:spcPts val="0"/>
              </a:spcBef>
              <a:spcAft>
                <a:spcPts val="0"/>
              </a:spcAft>
              <a:defRPr/>
            </a:pPr>
            <a:r>
              <a:rPr lang="en-US" altLang="zh-CN" sz="3797" dirty="0">
                <a:solidFill>
                  <a:schemeClr val="tx1">
                    <a:lumMod val="65000"/>
                    <a:lumOff val="35000"/>
                  </a:schemeClr>
                </a:solidFill>
                <a:latin typeface="+mj-ea"/>
                <a:ea typeface="+mn-ea"/>
              </a:rPr>
              <a:t>38%</a:t>
            </a:r>
            <a:endParaRPr lang="zh-CN" altLang="en-US" sz="3797" dirty="0">
              <a:solidFill>
                <a:schemeClr val="tx1">
                  <a:lumMod val="65000"/>
                  <a:lumOff val="35000"/>
                </a:schemeClr>
              </a:solidFill>
              <a:latin typeface="+mj-ea"/>
              <a:ea typeface="+mn-ea"/>
            </a:endParaRPr>
          </a:p>
        </p:txBody>
      </p:sp>
      <p:sp>
        <p:nvSpPr>
          <p:cNvPr id="265" name="椭圆 264"/>
          <p:cNvSpPr/>
          <p:nvPr/>
        </p:nvSpPr>
        <p:spPr bwMode="auto">
          <a:xfrm>
            <a:off x="4152696" y="2383805"/>
            <a:ext cx="1971462" cy="1971460"/>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218" dirty="0">
                <a:noFill/>
                <a:latin typeface="+mj-lt"/>
                <a:ea typeface="方正超粗黑简体" panose="03000509000000000000" pitchFamily="65" charset="-122"/>
              </a:rPr>
              <a:t>100</a:t>
            </a:r>
            <a:r>
              <a:rPr lang="en-US" altLang="zh-CN" sz="2531" dirty="0">
                <a:noFill/>
                <a:latin typeface="+mj-lt"/>
                <a:ea typeface="方正超粗黑简体" panose="03000509000000000000" pitchFamily="65" charset="-122"/>
              </a:rPr>
              <a:t>%</a:t>
            </a:r>
            <a:endParaRPr lang="zh-CN" altLang="en-US" sz="4218" dirty="0">
              <a:noFill/>
              <a:latin typeface="+mj-lt"/>
              <a:ea typeface="方正超粗黑简体" panose="03000509000000000000" pitchFamily="65" charset="-122"/>
            </a:endParaRPr>
          </a:p>
        </p:txBody>
      </p:sp>
      <p:sp>
        <p:nvSpPr>
          <p:cNvPr id="266" name="饼形 265"/>
          <p:cNvSpPr/>
          <p:nvPr/>
        </p:nvSpPr>
        <p:spPr>
          <a:xfrm>
            <a:off x="4155729" y="2383805"/>
            <a:ext cx="1973148" cy="1973148"/>
          </a:xfrm>
          <a:prstGeom prst="pie">
            <a:avLst>
              <a:gd name="adj1" fmla="val 5814593"/>
              <a:gd name="adj2" fmla="val 16200000"/>
            </a:avLst>
          </a:prstGeom>
          <a:solidFill>
            <a:srgbClr val="8CC9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itchFamily="34" charset="-122"/>
                <a:ea typeface="微软雅黑" pitchFamily="34" charset="-122"/>
              </a:rPr>
              <a:t> </a:t>
            </a:r>
            <a:endParaRPr lang="zh-CN" altLang="en-US" dirty="0">
              <a:solidFill>
                <a:schemeClr val="tx1"/>
              </a:solidFill>
              <a:latin typeface="微软雅黑" pitchFamily="34" charset="-122"/>
              <a:ea typeface="微软雅黑" pitchFamily="34" charset="-122"/>
            </a:endParaRPr>
          </a:p>
        </p:txBody>
      </p:sp>
      <p:sp>
        <p:nvSpPr>
          <p:cNvPr id="267" name="椭圆 266"/>
          <p:cNvSpPr/>
          <p:nvPr/>
        </p:nvSpPr>
        <p:spPr bwMode="auto">
          <a:xfrm>
            <a:off x="4433833" y="2664939"/>
            <a:ext cx="1409190" cy="140919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8" name="椭圆 267"/>
          <p:cNvSpPr/>
          <p:nvPr/>
        </p:nvSpPr>
        <p:spPr bwMode="auto">
          <a:xfrm>
            <a:off x="4414946" y="2646053"/>
            <a:ext cx="1446962" cy="1446962"/>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218" dirty="0">
              <a:solidFill>
                <a:srgbClr val="0087CF"/>
              </a:solidFill>
              <a:latin typeface="+mj-lt"/>
              <a:ea typeface="方正超粗黑简体" panose="03000509000000000000" pitchFamily="65" charset="-122"/>
            </a:endParaRPr>
          </a:p>
        </p:txBody>
      </p:sp>
      <p:sp>
        <p:nvSpPr>
          <p:cNvPr id="269" name="矩形 268"/>
          <p:cNvSpPr/>
          <p:nvPr/>
        </p:nvSpPr>
        <p:spPr bwMode="auto">
          <a:xfrm>
            <a:off x="4579252" y="2991297"/>
            <a:ext cx="1188147" cy="676660"/>
          </a:xfrm>
          <a:prstGeom prst="rect">
            <a:avLst/>
          </a:prstGeom>
        </p:spPr>
        <p:txBody>
          <a:bodyPr wrap="none">
            <a:spAutoFit/>
          </a:bodyPr>
          <a:lstStyle/>
          <a:p>
            <a:pPr algn="ctr" fontAlgn="auto">
              <a:spcBef>
                <a:spcPts val="0"/>
              </a:spcBef>
              <a:spcAft>
                <a:spcPts val="0"/>
              </a:spcAft>
              <a:defRPr/>
            </a:pPr>
            <a:r>
              <a:rPr lang="en-US" altLang="zh-CN" sz="3797" dirty="0">
                <a:solidFill>
                  <a:schemeClr val="tx1">
                    <a:lumMod val="65000"/>
                    <a:lumOff val="35000"/>
                  </a:schemeClr>
                </a:solidFill>
                <a:latin typeface="+mj-ea"/>
                <a:ea typeface="+mn-ea"/>
              </a:rPr>
              <a:t>47%</a:t>
            </a:r>
            <a:endParaRPr lang="zh-CN" altLang="en-US" sz="3797" dirty="0">
              <a:solidFill>
                <a:schemeClr val="tx1">
                  <a:lumMod val="65000"/>
                  <a:lumOff val="35000"/>
                </a:schemeClr>
              </a:solidFill>
              <a:latin typeface="+mj-ea"/>
              <a:ea typeface="+mn-ea"/>
            </a:endParaRPr>
          </a:p>
        </p:txBody>
      </p:sp>
      <p:sp>
        <p:nvSpPr>
          <p:cNvPr id="271" name="椭圆 270"/>
          <p:cNvSpPr/>
          <p:nvPr/>
        </p:nvSpPr>
        <p:spPr bwMode="auto">
          <a:xfrm>
            <a:off x="6715733" y="2383805"/>
            <a:ext cx="1971462" cy="1971460"/>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218" dirty="0">
                <a:noFill/>
                <a:latin typeface="+mj-lt"/>
                <a:ea typeface="方正超粗黑简体" panose="03000509000000000000" pitchFamily="65" charset="-122"/>
              </a:rPr>
              <a:t>100</a:t>
            </a:r>
            <a:r>
              <a:rPr lang="en-US" altLang="zh-CN" sz="2531" dirty="0">
                <a:noFill/>
                <a:latin typeface="+mj-lt"/>
                <a:ea typeface="方正超粗黑简体" panose="03000509000000000000" pitchFamily="65" charset="-122"/>
              </a:rPr>
              <a:t>%</a:t>
            </a:r>
            <a:endParaRPr lang="zh-CN" altLang="en-US" sz="4218" dirty="0">
              <a:noFill/>
              <a:latin typeface="+mj-lt"/>
              <a:ea typeface="方正超粗黑简体" panose="03000509000000000000" pitchFamily="65" charset="-122"/>
            </a:endParaRPr>
          </a:p>
        </p:txBody>
      </p:sp>
      <p:sp>
        <p:nvSpPr>
          <p:cNvPr id="60" name="任意多边形: 形状 59">
            <a:extLst>
              <a:ext uri="{FF2B5EF4-FFF2-40B4-BE49-F238E27FC236}">
                <a16:creationId xmlns:a16="http://schemas.microsoft.com/office/drawing/2014/main" id="{4BE4327E-D327-472A-B1E1-68C76506CA7F}"/>
              </a:ext>
            </a:extLst>
          </p:cNvPr>
          <p:cNvSpPr/>
          <p:nvPr/>
        </p:nvSpPr>
        <p:spPr>
          <a:xfrm>
            <a:off x="7701464" y="3376167"/>
            <a:ext cx="855279" cy="982178"/>
          </a:xfrm>
          <a:custGeom>
            <a:avLst/>
            <a:gdLst>
              <a:gd name="connsiteX0" fmla="*/ 0 w 855279"/>
              <a:gd name="connsiteY0" fmla="*/ 0 h 982178"/>
              <a:gd name="connsiteX1" fmla="*/ 855279 w 855279"/>
              <a:gd name="connsiteY1" fmla="*/ 473463 h 982178"/>
              <a:gd name="connsiteX2" fmla="*/ 10459 w 855279"/>
              <a:gd name="connsiteY2" fmla="*/ 982178 h 982178"/>
              <a:gd name="connsiteX3" fmla="*/ 0 w 855279"/>
              <a:gd name="connsiteY3" fmla="*/ 981916 h 982178"/>
              <a:gd name="connsiteX4" fmla="*/ 0 w 855279"/>
              <a:gd name="connsiteY4" fmla="*/ 0 h 982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279" h="982178">
                <a:moveTo>
                  <a:pt x="0" y="0"/>
                </a:moveTo>
                <a:lnTo>
                  <a:pt x="855279" y="473463"/>
                </a:lnTo>
                <a:cubicBezTo>
                  <a:pt x="680555" y="789090"/>
                  <a:pt x="354217" y="975707"/>
                  <a:pt x="10459" y="982178"/>
                </a:cubicBezTo>
                <a:lnTo>
                  <a:pt x="0" y="981916"/>
                </a:lnTo>
                <a:lnTo>
                  <a:pt x="0" y="0"/>
                </a:lnTo>
                <a:close/>
              </a:path>
            </a:pathLst>
          </a:custGeom>
          <a:solidFill>
            <a:srgbClr val="1081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solidFill>
              <a:latin typeface="微软雅黑" pitchFamily="34" charset="-122"/>
              <a:ea typeface="微软雅黑" pitchFamily="34" charset="-122"/>
            </a:endParaRPr>
          </a:p>
        </p:txBody>
      </p:sp>
      <p:sp>
        <p:nvSpPr>
          <p:cNvPr id="58" name="任意多边形: 形状 57">
            <a:extLst>
              <a:ext uri="{FF2B5EF4-FFF2-40B4-BE49-F238E27FC236}">
                <a16:creationId xmlns:a16="http://schemas.microsoft.com/office/drawing/2014/main" id="{A82BFD3B-75C5-4987-8B10-E516D84AA935}"/>
              </a:ext>
            </a:extLst>
          </p:cNvPr>
          <p:cNvSpPr/>
          <p:nvPr/>
        </p:nvSpPr>
        <p:spPr>
          <a:xfrm>
            <a:off x="6709658" y="2384793"/>
            <a:ext cx="994532" cy="1972844"/>
          </a:xfrm>
          <a:custGeom>
            <a:avLst/>
            <a:gdLst>
              <a:gd name="connsiteX0" fmla="*/ 986666 w 994532"/>
              <a:gd name="connsiteY0" fmla="*/ 0 h 1972844"/>
              <a:gd name="connsiteX1" fmla="*/ 986666 w 994532"/>
              <a:gd name="connsiteY1" fmla="*/ 986573 h 1972844"/>
              <a:gd name="connsiteX2" fmla="*/ 994532 w 994532"/>
              <a:gd name="connsiteY2" fmla="*/ 990928 h 1972844"/>
              <a:gd name="connsiteX3" fmla="*/ 994532 w 994532"/>
              <a:gd name="connsiteY3" fmla="*/ 1972844 h 1972844"/>
              <a:gd name="connsiteX4" fmla="*/ 918766 w 994532"/>
              <a:gd name="connsiteY4" fmla="*/ 1970941 h 1972844"/>
              <a:gd name="connsiteX5" fmla="*/ 660395 w 994532"/>
              <a:gd name="connsiteY5" fmla="*/ 1917635 h 1972844"/>
              <a:gd name="connsiteX6" fmla="*/ 14069 w 994532"/>
              <a:gd name="connsiteY6" fmla="*/ 821094 h 1972844"/>
              <a:gd name="connsiteX7" fmla="*/ 986666 w 994532"/>
              <a:gd name="connsiteY7" fmla="*/ 0 h 197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4532" h="1972844">
                <a:moveTo>
                  <a:pt x="986666" y="0"/>
                </a:moveTo>
                <a:lnTo>
                  <a:pt x="986666" y="986573"/>
                </a:lnTo>
                <a:lnTo>
                  <a:pt x="994532" y="990928"/>
                </a:lnTo>
                <a:lnTo>
                  <a:pt x="994532" y="1972844"/>
                </a:lnTo>
                <a:lnTo>
                  <a:pt x="918766" y="1970941"/>
                </a:lnTo>
                <a:cubicBezTo>
                  <a:pt x="832333" y="1964965"/>
                  <a:pt x="745511" y="1947462"/>
                  <a:pt x="660395" y="1917635"/>
                </a:cubicBezTo>
                <a:cubicBezTo>
                  <a:pt x="206445" y="1758558"/>
                  <a:pt x="-66612" y="1295294"/>
                  <a:pt x="14069" y="821094"/>
                </a:cubicBezTo>
                <a:cubicBezTo>
                  <a:pt x="94751" y="346893"/>
                  <a:pt x="505650" y="0"/>
                  <a:pt x="986666" y="0"/>
                </a:cubicBezTo>
                <a:close/>
              </a:path>
            </a:pathLst>
          </a:custGeom>
          <a:solidFill>
            <a:srgbClr val="1081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itchFamily="34" charset="-122"/>
              <a:ea typeface="微软雅黑" pitchFamily="34" charset="-122"/>
            </a:endParaRPr>
          </a:p>
        </p:txBody>
      </p:sp>
      <p:sp>
        <p:nvSpPr>
          <p:cNvPr id="273" name="椭圆 272"/>
          <p:cNvSpPr/>
          <p:nvPr/>
        </p:nvSpPr>
        <p:spPr bwMode="auto">
          <a:xfrm>
            <a:off x="6996870" y="2664939"/>
            <a:ext cx="1409190" cy="140919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4" name="椭圆 273"/>
          <p:cNvSpPr/>
          <p:nvPr/>
        </p:nvSpPr>
        <p:spPr bwMode="auto">
          <a:xfrm>
            <a:off x="6977983" y="2646053"/>
            <a:ext cx="1446962" cy="1446962"/>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218" dirty="0">
              <a:solidFill>
                <a:srgbClr val="0087CF"/>
              </a:solidFill>
              <a:latin typeface="+mj-lt"/>
              <a:ea typeface="方正超粗黑简体" panose="03000509000000000000" pitchFamily="65" charset="-122"/>
            </a:endParaRPr>
          </a:p>
        </p:txBody>
      </p:sp>
      <p:sp>
        <p:nvSpPr>
          <p:cNvPr id="275" name="矩形 274"/>
          <p:cNvSpPr/>
          <p:nvPr/>
        </p:nvSpPr>
        <p:spPr bwMode="auto">
          <a:xfrm>
            <a:off x="7142289" y="2991297"/>
            <a:ext cx="1188147" cy="676660"/>
          </a:xfrm>
          <a:prstGeom prst="rect">
            <a:avLst/>
          </a:prstGeom>
        </p:spPr>
        <p:txBody>
          <a:bodyPr wrap="none">
            <a:spAutoFit/>
          </a:bodyPr>
          <a:lstStyle/>
          <a:p>
            <a:pPr algn="ctr" fontAlgn="auto">
              <a:spcBef>
                <a:spcPts val="0"/>
              </a:spcBef>
              <a:spcAft>
                <a:spcPts val="0"/>
              </a:spcAft>
              <a:defRPr/>
            </a:pPr>
            <a:r>
              <a:rPr lang="en-US" altLang="zh-CN" sz="3797" dirty="0">
                <a:solidFill>
                  <a:schemeClr val="tx1">
                    <a:lumMod val="65000"/>
                    <a:lumOff val="35000"/>
                  </a:schemeClr>
                </a:solidFill>
                <a:latin typeface="+mj-ea"/>
                <a:ea typeface="+mn-ea"/>
              </a:rPr>
              <a:t>65%</a:t>
            </a:r>
            <a:endParaRPr lang="zh-CN" altLang="en-US" sz="3797" dirty="0">
              <a:solidFill>
                <a:schemeClr val="tx1">
                  <a:lumMod val="65000"/>
                  <a:lumOff val="35000"/>
                </a:schemeClr>
              </a:solidFill>
              <a:latin typeface="+mj-ea"/>
              <a:ea typeface="+mn-ea"/>
            </a:endParaRPr>
          </a:p>
        </p:txBody>
      </p:sp>
      <p:sp>
        <p:nvSpPr>
          <p:cNvPr id="277" name="椭圆 276"/>
          <p:cNvSpPr/>
          <p:nvPr/>
        </p:nvSpPr>
        <p:spPr bwMode="auto">
          <a:xfrm>
            <a:off x="9389071" y="2383805"/>
            <a:ext cx="1971462" cy="1971460"/>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4218" dirty="0">
                <a:noFill/>
                <a:latin typeface="+mj-lt"/>
                <a:ea typeface="方正超粗黑简体" panose="03000509000000000000" pitchFamily="65" charset="-122"/>
              </a:rPr>
              <a:t>100</a:t>
            </a:r>
            <a:r>
              <a:rPr lang="en-US" altLang="zh-CN" sz="2531" dirty="0">
                <a:noFill/>
                <a:latin typeface="+mj-lt"/>
                <a:ea typeface="方正超粗黑简体" panose="03000509000000000000" pitchFamily="65" charset="-122"/>
              </a:rPr>
              <a:t>%</a:t>
            </a:r>
            <a:endParaRPr lang="zh-CN" altLang="en-US" sz="4218" dirty="0">
              <a:noFill/>
              <a:latin typeface="+mj-lt"/>
              <a:ea typeface="方正超粗黑简体" panose="03000509000000000000" pitchFamily="65" charset="-122"/>
            </a:endParaRPr>
          </a:p>
        </p:txBody>
      </p:sp>
      <p:sp>
        <p:nvSpPr>
          <p:cNvPr id="52" name="任意多边形: 形状 51">
            <a:extLst>
              <a:ext uri="{FF2B5EF4-FFF2-40B4-BE49-F238E27FC236}">
                <a16:creationId xmlns:a16="http://schemas.microsoft.com/office/drawing/2014/main" id="{AA114ED6-E266-4998-A7D4-559C41D4D9DF}"/>
              </a:ext>
            </a:extLst>
          </p:cNvPr>
          <p:cNvSpPr/>
          <p:nvPr/>
        </p:nvSpPr>
        <p:spPr>
          <a:xfrm>
            <a:off x="9384890" y="2382054"/>
            <a:ext cx="986655" cy="1973211"/>
          </a:xfrm>
          <a:custGeom>
            <a:avLst/>
            <a:gdLst>
              <a:gd name="connsiteX0" fmla="*/ 986655 w 986655"/>
              <a:gd name="connsiteY0" fmla="*/ 0 h 1973211"/>
              <a:gd name="connsiteX1" fmla="*/ 986655 w 986655"/>
              <a:gd name="connsiteY1" fmla="*/ 1972804 h 1973211"/>
              <a:gd name="connsiteX2" fmla="*/ 973708 w 986655"/>
              <a:gd name="connsiteY2" fmla="*/ 1973211 h 1973211"/>
              <a:gd name="connsiteX3" fmla="*/ 707998 w 986655"/>
              <a:gd name="connsiteY3" fmla="*/ 1932977 h 1973211"/>
              <a:gd name="connsiteX4" fmla="*/ 10176 w 986655"/>
              <a:gd name="connsiteY4" fmla="*/ 845805 h 1973211"/>
              <a:gd name="connsiteX5" fmla="*/ 895628 w 986655"/>
              <a:gd name="connsiteY5" fmla="*/ 4165 h 1973211"/>
              <a:gd name="connsiteX6" fmla="*/ 986655 w 986655"/>
              <a:gd name="connsiteY6" fmla="*/ 0 h 197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6655" h="1973211">
                <a:moveTo>
                  <a:pt x="986655" y="0"/>
                </a:moveTo>
                <a:lnTo>
                  <a:pt x="986655" y="1972804"/>
                </a:lnTo>
                <a:lnTo>
                  <a:pt x="973708" y="1973211"/>
                </a:lnTo>
                <a:cubicBezTo>
                  <a:pt x="885509" y="1972037"/>
                  <a:pt x="796220" y="1958953"/>
                  <a:pt x="707998" y="1932977"/>
                </a:cubicBezTo>
                <a:cubicBezTo>
                  <a:pt x="237479" y="1794438"/>
                  <a:pt x="-59810" y="1331277"/>
                  <a:pt x="10176" y="845805"/>
                </a:cubicBezTo>
                <a:cubicBezTo>
                  <a:pt x="75788" y="390675"/>
                  <a:pt x="445516" y="45530"/>
                  <a:pt x="895628" y="4165"/>
                </a:cubicBezTo>
                <a:lnTo>
                  <a:pt x="986655" y="0"/>
                </a:lnTo>
                <a:close/>
              </a:path>
            </a:pathLst>
          </a:custGeom>
          <a:solidFill>
            <a:srgbClr val="8CC9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微软雅黑" pitchFamily="34" charset="-122"/>
              <a:ea typeface="微软雅黑" pitchFamily="34" charset="-122"/>
            </a:endParaRPr>
          </a:p>
        </p:txBody>
      </p:sp>
      <p:sp>
        <p:nvSpPr>
          <p:cNvPr id="54" name="任意多边形: 形状 53">
            <a:extLst>
              <a:ext uri="{FF2B5EF4-FFF2-40B4-BE49-F238E27FC236}">
                <a16:creationId xmlns:a16="http://schemas.microsoft.com/office/drawing/2014/main" id="{92D23C48-4C71-40F5-8605-7CD6B5565A0D}"/>
              </a:ext>
            </a:extLst>
          </p:cNvPr>
          <p:cNvSpPr/>
          <p:nvPr/>
        </p:nvSpPr>
        <p:spPr>
          <a:xfrm>
            <a:off x="10374802" y="2375904"/>
            <a:ext cx="986692" cy="1972804"/>
          </a:xfrm>
          <a:custGeom>
            <a:avLst/>
            <a:gdLst>
              <a:gd name="connsiteX0" fmla="*/ 1 w 986692"/>
              <a:gd name="connsiteY0" fmla="*/ 0 h 1972804"/>
              <a:gd name="connsiteX1" fmla="*/ 1 w 986692"/>
              <a:gd name="connsiteY1" fmla="*/ 986575 h 1972804"/>
              <a:gd name="connsiteX2" fmla="*/ 534623 w 986692"/>
              <a:gd name="connsiteY2" fmla="*/ 157414 h 1972804"/>
              <a:gd name="connsiteX3" fmla="*/ 896960 w 986692"/>
              <a:gd name="connsiteY3" fmla="*/ 1397418 h 1972804"/>
              <a:gd name="connsiteX4" fmla="*/ 74810 w 986692"/>
              <a:gd name="connsiteY4" fmla="*/ 1970452 h 1972804"/>
              <a:gd name="connsiteX5" fmla="*/ 0 w 986692"/>
              <a:gd name="connsiteY5" fmla="*/ 1972804 h 1972804"/>
              <a:gd name="connsiteX6" fmla="*/ 0 w 986692"/>
              <a:gd name="connsiteY6" fmla="*/ 0 h 1972804"/>
              <a:gd name="connsiteX7" fmla="*/ 1 w 986692"/>
              <a:gd name="connsiteY7" fmla="*/ 0 h 197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6692" h="1972804">
                <a:moveTo>
                  <a:pt x="1" y="0"/>
                </a:moveTo>
                <a:lnTo>
                  <a:pt x="1" y="986575"/>
                </a:lnTo>
                <a:lnTo>
                  <a:pt x="534623" y="157414"/>
                </a:lnTo>
                <a:cubicBezTo>
                  <a:pt x="946853" y="423210"/>
                  <a:pt x="1101218" y="951481"/>
                  <a:pt x="896960" y="1397418"/>
                </a:cubicBezTo>
                <a:cubicBezTo>
                  <a:pt x="743767" y="1731871"/>
                  <a:pt x="423746" y="1943825"/>
                  <a:pt x="74810" y="1970452"/>
                </a:cubicBezTo>
                <a:lnTo>
                  <a:pt x="0" y="1972804"/>
                </a:lnTo>
                <a:lnTo>
                  <a:pt x="0" y="0"/>
                </a:lnTo>
                <a:lnTo>
                  <a:pt x="1" y="0"/>
                </a:lnTo>
                <a:close/>
              </a:path>
            </a:pathLst>
          </a:custGeom>
          <a:solidFill>
            <a:srgbClr val="8CC94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279" name="椭圆 278"/>
          <p:cNvSpPr/>
          <p:nvPr/>
        </p:nvSpPr>
        <p:spPr bwMode="auto">
          <a:xfrm>
            <a:off x="9670208" y="2664939"/>
            <a:ext cx="1409190" cy="1409190"/>
          </a:xfrm>
          <a:prstGeom prst="ellipse">
            <a:avLst/>
          </a:prstGeom>
          <a:gradFill flip="none" rotWithShape="1">
            <a:gsLst>
              <a:gs pos="0">
                <a:srgbClr val="F0F0F0"/>
              </a:gs>
              <a:gs pos="100000">
                <a:srgbClr val="F1F1F1"/>
              </a:gs>
            </a:gsLst>
            <a:lin ang="2700000" scaled="1"/>
            <a:tileRect/>
          </a:gra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0" name="椭圆 279"/>
          <p:cNvSpPr/>
          <p:nvPr/>
        </p:nvSpPr>
        <p:spPr bwMode="auto">
          <a:xfrm>
            <a:off x="9651321" y="2646053"/>
            <a:ext cx="1446962" cy="1446962"/>
          </a:xfrm>
          <a:prstGeom prst="ellipse">
            <a:avLst/>
          </a:prstGeom>
          <a:no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218" dirty="0">
              <a:solidFill>
                <a:srgbClr val="0087CF"/>
              </a:solidFill>
              <a:latin typeface="+mj-lt"/>
              <a:ea typeface="方正超粗黑简体" panose="03000509000000000000" pitchFamily="65" charset="-122"/>
            </a:endParaRPr>
          </a:p>
        </p:txBody>
      </p:sp>
      <p:sp>
        <p:nvSpPr>
          <p:cNvPr id="281" name="矩形 280"/>
          <p:cNvSpPr/>
          <p:nvPr/>
        </p:nvSpPr>
        <p:spPr bwMode="auto">
          <a:xfrm>
            <a:off x="9815626" y="2991297"/>
            <a:ext cx="1188147" cy="676660"/>
          </a:xfrm>
          <a:prstGeom prst="rect">
            <a:avLst/>
          </a:prstGeom>
        </p:spPr>
        <p:txBody>
          <a:bodyPr wrap="none">
            <a:spAutoFit/>
          </a:bodyPr>
          <a:lstStyle/>
          <a:p>
            <a:pPr algn="ctr" fontAlgn="auto">
              <a:spcBef>
                <a:spcPts val="0"/>
              </a:spcBef>
              <a:spcAft>
                <a:spcPts val="0"/>
              </a:spcAft>
              <a:defRPr/>
            </a:pPr>
            <a:r>
              <a:rPr lang="en-US" altLang="zh-CN" sz="3797" dirty="0">
                <a:solidFill>
                  <a:schemeClr val="tx1">
                    <a:lumMod val="65000"/>
                    <a:lumOff val="35000"/>
                  </a:schemeClr>
                </a:solidFill>
                <a:latin typeface="+mj-ea"/>
                <a:ea typeface="+mn-ea"/>
              </a:rPr>
              <a:t>90%</a:t>
            </a:r>
            <a:endParaRPr lang="zh-CN" altLang="en-US" sz="3797" dirty="0">
              <a:solidFill>
                <a:schemeClr val="tx1">
                  <a:lumMod val="65000"/>
                  <a:lumOff val="35000"/>
                </a:schemeClr>
              </a:solidFill>
              <a:latin typeface="+mj-ea"/>
              <a:ea typeface="+mn-ea"/>
            </a:endParaRPr>
          </a:p>
        </p:txBody>
      </p:sp>
      <p:sp>
        <p:nvSpPr>
          <p:cNvPr id="282" name="文本框 49"/>
          <p:cNvSpPr txBox="1"/>
          <p:nvPr/>
        </p:nvSpPr>
        <p:spPr>
          <a:xfrm>
            <a:off x="1397182" y="4824738"/>
            <a:ext cx="1999170" cy="461665"/>
          </a:xfrm>
          <a:prstGeom prst="rect">
            <a:avLst/>
          </a:prstGeom>
          <a:noFill/>
        </p:spPr>
        <p:txBody>
          <a:bodyPr wrap="square" rtlCol="0">
            <a:spAutoFit/>
          </a:bodyPr>
          <a:lstStyle/>
          <a:p>
            <a:pPr algn="ct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前期工作</a:t>
            </a:r>
          </a:p>
        </p:txBody>
      </p:sp>
      <p:sp>
        <p:nvSpPr>
          <p:cNvPr id="283" name="矩形 282"/>
          <p:cNvSpPr/>
          <p:nvPr/>
        </p:nvSpPr>
        <p:spPr>
          <a:xfrm>
            <a:off x="1417561" y="5420066"/>
            <a:ext cx="2419525" cy="7020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搭建并配置项目集成开发环境</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制定团队项目编码规范</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选择计算机语言协作编写软件代码</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cxnSp>
        <p:nvCxnSpPr>
          <p:cNvPr id="4" name="直接连接符 3"/>
          <p:cNvCxnSpPr/>
          <p:nvPr/>
        </p:nvCxnSpPr>
        <p:spPr>
          <a:xfrm>
            <a:off x="1645372" y="5268192"/>
            <a:ext cx="1607476" cy="0"/>
          </a:xfrm>
          <a:prstGeom prst="line">
            <a:avLst/>
          </a:prstGeom>
          <a:ln w="6350">
            <a:solidFill>
              <a:srgbClr val="10803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4" name="文本框 49"/>
          <p:cNvSpPr txBox="1"/>
          <p:nvPr/>
        </p:nvSpPr>
        <p:spPr>
          <a:xfrm>
            <a:off x="3983475" y="4824738"/>
            <a:ext cx="1999170" cy="461665"/>
          </a:xfrm>
          <a:prstGeom prst="rect">
            <a:avLst/>
          </a:prstGeom>
          <a:noFill/>
        </p:spPr>
        <p:txBody>
          <a:bodyPr wrap="square" rtlCol="0">
            <a:spAutoFit/>
          </a:bodyPr>
          <a:lstStyle/>
          <a:p>
            <a:pPr algn="ct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编码</a:t>
            </a:r>
          </a:p>
        </p:txBody>
      </p:sp>
      <p:sp>
        <p:nvSpPr>
          <p:cNvPr id="285" name="矩形 284"/>
          <p:cNvSpPr/>
          <p:nvPr/>
        </p:nvSpPr>
        <p:spPr>
          <a:xfrm>
            <a:off x="3999405" y="5420066"/>
            <a:ext cx="2125022" cy="91210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建立蓝图框架</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实现各个模块的框架结构</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完成</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软件编码规范说明书</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完成</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软件设计方案说明书</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p>
        </p:txBody>
      </p:sp>
      <p:cxnSp>
        <p:nvCxnSpPr>
          <p:cNvPr id="286" name="直接连接符 285"/>
          <p:cNvCxnSpPr/>
          <p:nvPr/>
        </p:nvCxnSpPr>
        <p:spPr>
          <a:xfrm>
            <a:off x="4231665" y="5268192"/>
            <a:ext cx="1607476" cy="0"/>
          </a:xfrm>
          <a:prstGeom prst="line">
            <a:avLst/>
          </a:prstGeom>
          <a:ln w="6350">
            <a:solidFill>
              <a:srgbClr val="8CC94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7" name="文本框 49"/>
          <p:cNvSpPr txBox="1"/>
          <p:nvPr/>
        </p:nvSpPr>
        <p:spPr>
          <a:xfrm>
            <a:off x="9379718" y="4842319"/>
            <a:ext cx="1999170" cy="461665"/>
          </a:xfrm>
          <a:prstGeom prst="rect">
            <a:avLst/>
          </a:prstGeom>
          <a:noFill/>
        </p:spPr>
        <p:txBody>
          <a:bodyPr wrap="square" rtlCol="0">
            <a:spAutoFit/>
          </a:bodyPr>
          <a:lstStyle/>
          <a:p>
            <a:pPr algn="ctr" fontAlgn="auto">
              <a:spcBef>
                <a:spcPts val="0"/>
              </a:spcBef>
              <a:spcAft>
                <a:spcPts val="0"/>
              </a:spcAft>
              <a:defRPr/>
            </a:pPr>
            <a:r>
              <a:rPr lang="en-US" altLang="zh-CN" sz="2400" dirty="0">
                <a:solidFill>
                  <a:schemeClr val="tx1">
                    <a:lumMod val="65000"/>
                    <a:lumOff val="35000"/>
                  </a:schemeClr>
                </a:solidFill>
                <a:latin typeface="Franklin Gothic Book" panose="020B0503020102020204" pitchFamily="34" charset="0"/>
              </a:rPr>
              <a:t>Beta</a:t>
            </a:r>
            <a:r>
              <a:rPr lang="zh-CN" altLang="en-US" sz="2400" dirty="0">
                <a:solidFill>
                  <a:schemeClr val="tx1">
                    <a:lumMod val="65000"/>
                    <a:lumOff val="35000"/>
                  </a:schemeClr>
                </a:solidFill>
                <a:latin typeface="Franklin Gothic Book" panose="020B0503020102020204" pitchFamily="34" charset="0"/>
              </a:rPr>
              <a:t>冲刺</a:t>
            </a:r>
          </a:p>
        </p:txBody>
      </p:sp>
      <p:sp>
        <p:nvSpPr>
          <p:cNvPr id="288" name="矩形 287"/>
          <p:cNvSpPr/>
          <p:nvPr/>
        </p:nvSpPr>
        <p:spPr>
          <a:xfrm>
            <a:off x="6614766" y="5420066"/>
            <a:ext cx="2125022" cy="91210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利用迭代式增量软件开发过程在连续</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5</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天的时间里不断地进行研讨、开发、总结、完整的我们整的的项目。</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cxnSp>
        <p:nvCxnSpPr>
          <p:cNvPr id="289" name="直接连接符 288"/>
          <p:cNvCxnSpPr/>
          <p:nvPr/>
        </p:nvCxnSpPr>
        <p:spPr>
          <a:xfrm>
            <a:off x="6847026" y="5268192"/>
            <a:ext cx="1607476" cy="0"/>
          </a:xfrm>
          <a:prstGeom prst="line">
            <a:avLst/>
          </a:prstGeom>
          <a:ln w="6350">
            <a:solidFill>
              <a:srgbClr val="10803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1" name="矩形 290"/>
          <p:cNvSpPr/>
          <p:nvPr/>
        </p:nvSpPr>
        <p:spPr>
          <a:xfrm>
            <a:off x="9342679" y="5420066"/>
            <a:ext cx="2271272" cy="91210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根据黑盒测试技术测试项目</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Bug</a:t>
            </a: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用户场景测试</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回归测试</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测试平台</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cxnSp>
        <p:nvCxnSpPr>
          <p:cNvPr id="292" name="直接连接符 291"/>
          <p:cNvCxnSpPr/>
          <p:nvPr/>
        </p:nvCxnSpPr>
        <p:spPr>
          <a:xfrm>
            <a:off x="9574939" y="5268192"/>
            <a:ext cx="1607476" cy="0"/>
          </a:xfrm>
          <a:prstGeom prst="line">
            <a:avLst/>
          </a:prstGeom>
          <a:ln w="6350">
            <a:solidFill>
              <a:srgbClr val="8CC94C"/>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659773" y="559508"/>
            <a:ext cx="1539204"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REALIZATION PROCESS</a:t>
            </a:r>
            <a:endParaRPr lang="zh-CN" altLang="en-US" sz="1050" b="1" dirty="0">
              <a:solidFill>
                <a:srgbClr val="8CC94C"/>
              </a:solidFill>
              <a:latin typeface="+mj-lt"/>
              <a:ea typeface="微软雅黑" panose="020B0503020204020204" pitchFamily="34" charset="-122"/>
            </a:endParaRPr>
          </a:p>
        </p:txBody>
      </p:sp>
      <p:sp>
        <p:nvSpPr>
          <p:cNvPr id="42" name="矩形 41"/>
          <p:cNvSpPr/>
          <p:nvPr/>
        </p:nvSpPr>
        <p:spPr>
          <a:xfrm>
            <a:off x="5875379" y="238969"/>
            <a:ext cx="1107996"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实现过程</a:t>
            </a:r>
          </a:p>
        </p:txBody>
      </p:sp>
      <p:sp>
        <p:nvSpPr>
          <p:cNvPr id="43" name="等腰三角形 42"/>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49">
            <a:extLst>
              <a:ext uri="{FF2B5EF4-FFF2-40B4-BE49-F238E27FC236}">
                <a16:creationId xmlns:a16="http://schemas.microsoft.com/office/drawing/2014/main" id="{65C7A06A-46BA-4B40-954A-4DFC2A704D9C}"/>
              </a:ext>
            </a:extLst>
          </p:cNvPr>
          <p:cNvSpPr txBox="1"/>
          <p:nvPr/>
        </p:nvSpPr>
        <p:spPr>
          <a:xfrm>
            <a:off x="6675808" y="4842319"/>
            <a:ext cx="1999170" cy="461665"/>
          </a:xfrm>
          <a:prstGeom prst="rect">
            <a:avLst/>
          </a:prstGeom>
          <a:noFill/>
        </p:spPr>
        <p:txBody>
          <a:bodyPr wrap="square" rtlCol="0">
            <a:spAutoFit/>
          </a:bodyPr>
          <a:lstStyle/>
          <a:p>
            <a:pPr algn="ctr" fontAlgn="auto">
              <a:spcBef>
                <a:spcPts val="0"/>
              </a:spcBef>
              <a:spcAft>
                <a:spcPts val="0"/>
              </a:spcAft>
              <a:defRPr/>
            </a:pPr>
            <a:r>
              <a:rPr lang="en-US" altLang="zh-CN" sz="2400" dirty="0">
                <a:solidFill>
                  <a:schemeClr val="tx1">
                    <a:lumMod val="65000"/>
                    <a:lumOff val="35000"/>
                  </a:schemeClr>
                </a:solidFill>
                <a:latin typeface="Franklin Gothic Book" panose="020B0503020102020204" pitchFamily="34" charset="0"/>
              </a:rPr>
              <a:t>Alpha</a:t>
            </a:r>
            <a:r>
              <a:rPr lang="zh-CN" altLang="en-US" sz="2400" dirty="0">
                <a:solidFill>
                  <a:schemeClr val="tx1">
                    <a:lumMod val="65000"/>
                    <a:lumOff val="35000"/>
                  </a:schemeClr>
                </a:solidFill>
                <a:latin typeface="Franklin Gothic Book" panose="020B0503020102020204" pitchFamily="34" charset="0"/>
              </a:rPr>
              <a:t>冲刺</a:t>
            </a:r>
          </a:p>
        </p:txBody>
      </p:sp>
    </p:spTree>
    <p:extLst>
      <p:ext uri="{BB962C8B-B14F-4D97-AF65-F5344CB8AC3E}">
        <p14:creationId xmlns:p14="http://schemas.microsoft.com/office/powerpoint/2010/main" val="32110754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anim calcmode="lin" valueType="num">
                                      <p:cBhvr>
                                        <p:cTn id="8" dur="500" fill="hold"/>
                                        <p:tgtEl>
                                          <p:spTgt spid="43"/>
                                        </p:tgtEl>
                                        <p:attrNameLst>
                                          <p:attrName>ppt_x</p:attrName>
                                        </p:attrNameLst>
                                      </p:cBhvr>
                                      <p:tavLst>
                                        <p:tav tm="0">
                                          <p:val>
                                            <p:strVal val="#ppt_x"/>
                                          </p:val>
                                        </p:tav>
                                        <p:tav tm="100000">
                                          <p:val>
                                            <p:strVal val="#ppt_x"/>
                                          </p:val>
                                        </p:tav>
                                      </p:tavLst>
                                    </p:anim>
                                    <p:anim calcmode="lin" valueType="num">
                                      <p:cBhvr>
                                        <p:cTn id="9" dur="5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262"/>
                                        </p:tgtEl>
                                        <p:attrNameLst>
                                          <p:attrName>style.visibility</p:attrName>
                                        </p:attrNameLst>
                                      </p:cBhvr>
                                      <p:to>
                                        <p:strVal val="visible"/>
                                      </p:to>
                                    </p:set>
                                    <p:anim calcmode="lin" valueType="num">
                                      <p:cBhvr>
                                        <p:cTn id="24" dur="500" fill="hold"/>
                                        <p:tgtEl>
                                          <p:spTgt spid="262"/>
                                        </p:tgtEl>
                                        <p:attrNameLst>
                                          <p:attrName>ppt_w</p:attrName>
                                        </p:attrNameLst>
                                      </p:cBhvr>
                                      <p:tavLst>
                                        <p:tav tm="0">
                                          <p:val>
                                            <p:fltVal val="0"/>
                                          </p:val>
                                        </p:tav>
                                        <p:tav tm="100000">
                                          <p:val>
                                            <p:strVal val="#ppt_w"/>
                                          </p:val>
                                        </p:tav>
                                      </p:tavLst>
                                    </p:anim>
                                    <p:anim calcmode="lin" valueType="num">
                                      <p:cBhvr>
                                        <p:cTn id="25" dur="500" fill="hold"/>
                                        <p:tgtEl>
                                          <p:spTgt spid="262"/>
                                        </p:tgtEl>
                                        <p:attrNameLst>
                                          <p:attrName>ppt_h</p:attrName>
                                        </p:attrNameLst>
                                      </p:cBhvr>
                                      <p:tavLst>
                                        <p:tav tm="0">
                                          <p:val>
                                            <p:fltVal val="0"/>
                                          </p:val>
                                        </p:tav>
                                        <p:tav tm="100000">
                                          <p:val>
                                            <p:strVal val="#ppt_h"/>
                                          </p:val>
                                        </p:tav>
                                      </p:tavLst>
                                    </p:anim>
                                    <p:animEffect transition="in" filter="fade">
                                      <p:cBhvr>
                                        <p:cTn id="26" dur="500"/>
                                        <p:tgtEl>
                                          <p:spTgt spid="262"/>
                                        </p:tgtEl>
                                      </p:cBhvr>
                                    </p:animEffect>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p:cTn id="30" dur="500" fill="hold"/>
                                        <p:tgtEl>
                                          <p:spTgt spid="259"/>
                                        </p:tgtEl>
                                        <p:attrNameLst>
                                          <p:attrName>ppt_w</p:attrName>
                                        </p:attrNameLst>
                                      </p:cBhvr>
                                      <p:tavLst>
                                        <p:tav tm="0">
                                          <p:val>
                                            <p:fltVal val="0"/>
                                          </p:val>
                                        </p:tav>
                                        <p:tav tm="100000">
                                          <p:val>
                                            <p:strVal val="#ppt_w"/>
                                          </p:val>
                                        </p:tav>
                                      </p:tavLst>
                                    </p:anim>
                                    <p:anim calcmode="lin" valueType="num">
                                      <p:cBhvr>
                                        <p:cTn id="31" dur="500" fill="hold"/>
                                        <p:tgtEl>
                                          <p:spTgt spid="259"/>
                                        </p:tgtEl>
                                        <p:attrNameLst>
                                          <p:attrName>ppt_h</p:attrName>
                                        </p:attrNameLst>
                                      </p:cBhvr>
                                      <p:tavLst>
                                        <p:tav tm="0">
                                          <p:val>
                                            <p:fltVal val="0"/>
                                          </p:val>
                                        </p:tav>
                                        <p:tav tm="100000">
                                          <p:val>
                                            <p:strVal val="#ppt_h"/>
                                          </p:val>
                                        </p:tav>
                                      </p:tavLst>
                                    </p:anim>
                                    <p:animEffect transition="in" filter="fade">
                                      <p:cBhvr>
                                        <p:cTn id="32" dur="500"/>
                                        <p:tgtEl>
                                          <p:spTgt spid="259"/>
                                        </p:tgtEl>
                                      </p:cBhvr>
                                    </p:animEffect>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263"/>
                                        </p:tgtEl>
                                        <p:attrNameLst>
                                          <p:attrName>style.visibility</p:attrName>
                                        </p:attrNameLst>
                                      </p:cBhvr>
                                      <p:to>
                                        <p:strVal val="visible"/>
                                      </p:to>
                                    </p:set>
                                    <p:animEffect transition="in" filter="wipe(up)">
                                      <p:cBhvr>
                                        <p:cTn id="36" dur="500"/>
                                        <p:tgtEl>
                                          <p:spTgt spid="263"/>
                                        </p:tgtEl>
                                      </p:cBhvr>
                                    </p:animEffect>
                                  </p:childTnLst>
                                </p:cTn>
                              </p:par>
                            </p:childTnLst>
                          </p:cTn>
                        </p:par>
                        <p:par>
                          <p:cTn id="37" fill="hold">
                            <p:stCondLst>
                              <p:cond delay="2500"/>
                            </p:stCondLst>
                            <p:childTnLst>
                              <p:par>
                                <p:cTn id="38" presetID="31" presetClass="entr" presetSubtype="0" fill="hold" grpId="0" nodeType="afterEffect">
                                  <p:stCondLst>
                                    <p:cond delay="0"/>
                                  </p:stCondLst>
                                  <p:childTnLst>
                                    <p:set>
                                      <p:cBhvr>
                                        <p:cTn id="39" dur="1" fill="hold">
                                          <p:stCondLst>
                                            <p:cond delay="0"/>
                                          </p:stCondLst>
                                        </p:cTn>
                                        <p:tgtEl>
                                          <p:spTgt spid="261"/>
                                        </p:tgtEl>
                                        <p:attrNameLst>
                                          <p:attrName>style.visibility</p:attrName>
                                        </p:attrNameLst>
                                      </p:cBhvr>
                                      <p:to>
                                        <p:strVal val="visible"/>
                                      </p:to>
                                    </p:set>
                                    <p:anim calcmode="lin" valueType="num">
                                      <p:cBhvr>
                                        <p:cTn id="40" dur="1000" fill="hold"/>
                                        <p:tgtEl>
                                          <p:spTgt spid="261"/>
                                        </p:tgtEl>
                                        <p:attrNameLst>
                                          <p:attrName>ppt_w</p:attrName>
                                        </p:attrNameLst>
                                      </p:cBhvr>
                                      <p:tavLst>
                                        <p:tav tm="0">
                                          <p:val>
                                            <p:fltVal val="0"/>
                                          </p:val>
                                        </p:tav>
                                        <p:tav tm="100000">
                                          <p:val>
                                            <p:strVal val="#ppt_w"/>
                                          </p:val>
                                        </p:tav>
                                      </p:tavLst>
                                    </p:anim>
                                    <p:anim calcmode="lin" valueType="num">
                                      <p:cBhvr>
                                        <p:cTn id="41" dur="1000" fill="hold"/>
                                        <p:tgtEl>
                                          <p:spTgt spid="261"/>
                                        </p:tgtEl>
                                        <p:attrNameLst>
                                          <p:attrName>ppt_h</p:attrName>
                                        </p:attrNameLst>
                                      </p:cBhvr>
                                      <p:tavLst>
                                        <p:tav tm="0">
                                          <p:val>
                                            <p:fltVal val="0"/>
                                          </p:val>
                                        </p:tav>
                                        <p:tav tm="100000">
                                          <p:val>
                                            <p:strVal val="#ppt_h"/>
                                          </p:val>
                                        </p:tav>
                                      </p:tavLst>
                                    </p:anim>
                                    <p:anim calcmode="lin" valueType="num">
                                      <p:cBhvr>
                                        <p:cTn id="42" dur="1000" fill="hold"/>
                                        <p:tgtEl>
                                          <p:spTgt spid="261"/>
                                        </p:tgtEl>
                                        <p:attrNameLst>
                                          <p:attrName>style.rotation</p:attrName>
                                        </p:attrNameLst>
                                      </p:cBhvr>
                                      <p:tavLst>
                                        <p:tav tm="0">
                                          <p:val>
                                            <p:fltVal val="90"/>
                                          </p:val>
                                        </p:tav>
                                        <p:tav tm="100000">
                                          <p:val>
                                            <p:fltVal val="0"/>
                                          </p:val>
                                        </p:tav>
                                      </p:tavLst>
                                    </p:anim>
                                    <p:animEffect transition="in" filter="fade">
                                      <p:cBhvr>
                                        <p:cTn id="43" dur="1000"/>
                                        <p:tgtEl>
                                          <p:spTgt spid="261"/>
                                        </p:tgtEl>
                                      </p:cBhvr>
                                    </p:animEffect>
                                  </p:childTnLst>
                                </p:cTn>
                              </p:par>
                            </p:childTnLst>
                          </p:cTn>
                        </p:par>
                        <p:par>
                          <p:cTn id="44" fill="hold">
                            <p:stCondLst>
                              <p:cond delay="3500"/>
                            </p:stCondLst>
                            <p:childTnLst>
                              <p:par>
                                <p:cTn id="45" presetID="16" presetClass="entr" presetSubtype="21" fill="hold" grpId="0" nodeType="after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barn(inVertical)">
                                      <p:cBhvr>
                                        <p:cTn id="47" dur="500"/>
                                        <p:tgtEl>
                                          <p:spTgt spid="282"/>
                                        </p:tgtEl>
                                      </p:cBhvr>
                                    </p:animEffect>
                                  </p:childTnLst>
                                </p:cTn>
                              </p:par>
                            </p:childTnLst>
                          </p:cTn>
                        </p:par>
                        <p:par>
                          <p:cTn id="48" fill="hold">
                            <p:stCondLst>
                              <p:cond delay="4000"/>
                            </p:stCondLst>
                            <p:childTnLst>
                              <p:par>
                                <p:cTn id="49" presetID="16" presetClass="entr" presetSubtype="21"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barn(inVertical)">
                                      <p:cBhvr>
                                        <p:cTn id="51" dur="500"/>
                                        <p:tgtEl>
                                          <p:spTgt spid="4"/>
                                        </p:tgtEl>
                                      </p:cBhvr>
                                    </p:animEffect>
                                  </p:childTnLst>
                                </p:cTn>
                              </p:par>
                            </p:childTnLst>
                          </p:cTn>
                        </p:par>
                        <p:par>
                          <p:cTn id="52" fill="hold">
                            <p:stCondLst>
                              <p:cond delay="4500"/>
                            </p:stCondLst>
                            <p:childTnLst>
                              <p:par>
                                <p:cTn id="53" presetID="16" presetClass="entr" presetSubtype="21" fill="hold" grpId="0" nodeType="afterEffect">
                                  <p:stCondLst>
                                    <p:cond delay="0"/>
                                  </p:stCondLst>
                                  <p:childTnLst>
                                    <p:set>
                                      <p:cBhvr>
                                        <p:cTn id="54" dur="1" fill="hold">
                                          <p:stCondLst>
                                            <p:cond delay="0"/>
                                          </p:stCondLst>
                                        </p:cTn>
                                        <p:tgtEl>
                                          <p:spTgt spid="283"/>
                                        </p:tgtEl>
                                        <p:attrNameLst>
                                          <p:attrName>style.visibility</p:attrName>
                                        </p:attrNameLst>
                                      </p:cBhvr>
                                      <p:to>
                                        <p:strVal val="visible"/>
                                      </p:to>
                                    </p:set>
                                    <p:animEffect transition="in" filter="barn(inVertical)">
                                      <p:cBhvr>
                                        <p:cTn id="55" dur="500"/>
                                        <p:tgtEl>
                                          <p:spTgt spid="283"/>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265"/>
                                        </p:tgtEl>
                                        <p:attrNameLst>
                                          <p:attrName>style.visibility</p:attrName>
                                        </p:attrNameLst>
                                      </p:cBhvr>
                                      <p:to>
                                        <p:strVal val="visible"/>
                                      </p:to>
                                    </p:set>
                                    <p:anim calcmode="lin" valueType="num">
                                      <p:cBhvr>
                                        <p:cTn id="60" dur="500" fill="hold"/>
                                        <p:tgtEl>
                                          <p:spTgt spid="265"/>
                                        </p:tgtEl>
                                        <p:attrNameLst>
                                          <p:attrName>ppt_w</p:attrName>
                                        </p:attrNameLst>
                                      </p:cBhvr>
                                      <p:tavLst>
                                        <p:tav tm="0">
                                          <p:val>
                                            <p:fltVal val="0"/>
                                          </p:val>
                                        </p:tav>
                                        <p:tav tm="100000">
                                          <p:val>
                                            <p:strVal val="#ppt_w"/>
                                          </p:val>
                                        </p:tav>
                                      </p:tavLst>
                                    </p:anim>
                                    <p:anim calcmode="lin" valueType="num">
                                      <p:cBhvr>
                                        <p:cTn id="61" dur="500" fill="hold"/>
                                        <p:tgtEl>
                                          <p:spTgt spid="265"/>
                                        </p:tgtEl>
                                        <p:attrNameLst>
                                          <p:attrName>ppt_h</p:attrName>
                                        </p:attrNameLst>
                                      </p:cBhvr>
                                      <p:tavLst>
                                        <p:tav tm="0">
                                          <p:val>
                                            <p:fltVal val="0"/>
                                          </p:val>
                                        </p:tav>
                                        <p:tav tm="100000">
                                          <p:val>
                                            <p:strVal val="#ppt_h"/>
                                          </p:val>
                                        </p:tav>
                                      </p:tavLst>
                                    </p:anim>
                                    <p:animEffect transition="in" filter="fade">
                                      <p:cBhvr>
                                        <p:cTn id="62" dur="500"/>
                                        <p:tgtEl>
                                          <p:spTgt spid="265"/>
                                        </p:tgtEl>
                                      </p:cBhvr>
                                    </p:animEffect>
                                  </p:childTnLst>
                                </p:cTn>
                              </p:par>
                            </p:childTnLst>
                          </p:cTn>
                        </p:par>
                        <p:par>
                          <p:cTn id="63" fill="hold">
                            <p:stCondLst>
                              <p:cond delay="500"/>
                            </p:stCondLst>
                            <p:childTnLst>
                              <p:par>
                                <p:cTn id="64" presetID="53" presetClass="entr" presetSubtype="16" fill="hold" grpId="0" nodeType="afterEffect">
                                  <p:stCondLst>
                                    <p:cond delay="0"/>
                                  </p:stCondLst>
                                  <p:childTnLst>
                                    <p:set>
                                      <p:cBhvr>
                                        <p:cTn id="65" dur="1" fill="hold">
                                          <p:stCondLst>
                                            <p:cond delay="0"/>
                                          </p:stCondLst>
                                        </p:cTn>
                                        <p:tgtEl>
                                          <p:spTgt spid="267"/>
                                        </p:tgtEl>
                                        <p:attrNameLst>
                                          <p:attrName>style.visibility</p:attrName>
                                        </p:attrNameLst>
                                      </p:cBhvr>
                                      <p:to>
                                        <p:strVal val="visible"/>
                                      </p:to>
                                    </p:set>
                                    <p:anim calcmode="lin" valueType="num">
                                      <p:cBhvr>
                                        <p:cTn id="66" dur="500" fill="hold"/>
                                        <p:tgtEl>
                                          <p:spTgt spid="267"/>
                                        </p:tgtEl>
                                        <p:attrNameLst>
                                          <p:attrName>ppt_w</p:attrName>
                                        </p:attrNameLst>
                                      </p:cBhvr>
                                      <p:tavLst>
                                        <p:tav tm="0">
                                          <p:val>
                                            <p:fltVal val="0"/>
                                          </p:val>
                                        </p:tav>
                                        <p:tav tm="100000">
                                          <p:val>
                                            <p:strVal val="#ppt_w"/>
                                          </p:val>
                                        </p:tav>
                                      </p:tavLst>
                                    </p:anim>
                                    <p:anim calcmode="lin" valueType="num">
                                      <p:cBhvr>
                                        <p:cTn id="67" dur="500" fill="hold"/>
                                        <p:tgtEl>
                                          <p:spTgt spid="267"/>
                                        </p:tgtEl>
                                        <p:attrNameLst>
                                          <p:attrName>ppt_h</p:attrName>
                                        </p:attrNameLst>
                                      </p:cBhvr>
                                      <p:tavLst>
                                        <p:tav tm="0">
                                          <p:val>
                                            <p:fltVal val="0"/>
                                          </p:val>
                                        </p:tav>
                                        <p:tav tm="100000">
                                          <p:val>
                                            <p:strVal val="#ppt_h"/>
                                          </p:val>
                                        </p:tav>
                                      </p:tavLst>
                                    </p:anim>
                                    <p:animEffect transition="in" filter="fade">
                                      <p:cBhvr>
                                        <p:cTn id="68" dur="500"/>
                                        <p:tgtEl>
                                          <p:spTgt spid="267"/>
                                        </p:tgtEl>
                                      </p:cBhvr>
                                    </p:animEffect>
                                  </p:childTnLst>
                                </p:cTn>
                              </p:par>
                            </p:childTnLst>
                          </p:cTn>
                        </p:par>
                        <p:par>
                          <p:cTn id="69" fill="hold">
                            <p:stCondLst>
                              <p:cond delay="1000"/>
                            </p:stCondLst>
                            <p:childTnLst>
                              <p:par>
                                <p:cTn id="70" presetID="22" presetClass="entr" presetSubtype="1" fill="hold" grpId="0" nodeType="afterEffect">
                                  <p:stCondLst>
                                    <p:cond delay="0"/>
                                  </p:stCondLst>
                                  <p:childTnLst>
                                    <p:set>
                                      <p:cBhvr>
                                        <p:cTn id="71" dur="1" fill="hold">
                                          <p:stCondLst>
                                            <p:cond delay="0"/>
                                          </p:stCondLst>
                                        </p:cTn>
                                        <p:tgtEl>
                                          <p:spTgt spid="266"/>
                                        </p:tgtEl>
                                        <p:attrNameLst>
                                          <p:attrName>style.visibility</p:attrName>
                                        </p:attrNameLst>
                                      </p:cBhvr>
                                      <p:to>
                                        <p:strVal val="visible"/>
                                      </p:to>
                                    </p:set>
                                    <p:animEffect transition="in" filter="wipe(up)">
                                      <p:cBhvr>
                                        <p:cTn id="72" dur="500"/>
                                        <p:tgtEl>
                                          <p:spTgt spid="266"/>
                                        </p:tgtEl>
                                      </p:cBhvr>
                                    </p:animEffect>
                                  </p:childTnLst>
                                </p:cTn>
                              </p:par>
                            </p:childTnLst>
                          </p:cTn>
                        </p:par>
                        <p:par>
                          <p:cTn id="73" fill="hold">
                            <p:stCondLst>
                              <p:cond delay="1500"/>
                            </p:stCondLst>
                            <p:childTnLst>
                              <p:par>
                                <p:cTn id="74" presetID="31" presetClass="entr" presetSubtype="0" fill="hold" grpId="0" nodeType="afterEffect">
                                  <p:stCondLst>
                                    <p:cond delay="0"/>
                                  </p:stCondLst>
                                  <p:childTnLst>
                                    <p:set>
                                      <p:cBhvr>
                                        <p:cTn id="75" dur="1" fill="hold">
                                          <p:stCondLst>
                                            <p:cond delay="0"/>
                                          </p:stCondLst>
                                        </p:cTn>
                                        <p:tgtEl>
                                          <p:spTgt spid="269"/>
                                        </p:tgtEl>
                                        <p:attrNameLst>
                                          <p:attrName>style.visibility</p:attrName>
                                        </p:attrNameLst>
                                      </p:cBhvr>
                                      <p:to>
                                        <p:strVal val="visible"/>
                                      </p:to>
                                    </p:set>
                                    <p:anim calcmode="lin" valueType="num">
                                      <p:cBhvr>
                                        <p:cTn id="76" dur="1000" fill="hold"/>
                                        <p:tgtEl>
                                          <p:spTgt spid="269"/>
                                        </p:tgtEl>
                                        <p:attrNameLst>
                                          <p:attrName>ppt_w</p:attrName>
                                        </p:attrNameLst>
                                      </p:cBhvr>
                                      <p:tavLst>
                                        <p:tav tm="0">
                                          <p:val>
                                            <p:fltVal val="0"/>
                                          </p:val>
                                        </p:tav>
                                        <p:tav tm="100000">
                                          <p:val>
                                            <p:strVal val="#ppt_w"/>
                                          </p:val>
                                        </p:tav>
                                      </p:tavLst>
                                    </p:anim>
                                    <p:anim calcmode="lin" valueType="num">
                                      <p:cBhvr>
                                        <p:cTn id="77" dur="1000" fill="hold"/>
                                        <p:tgtEl>
                                          <p:spTgt spid="269"/>
                                        </p:tgtEl>
                                        <p:attrNameLst>
                                          <p:attrName>ppt_h</p:attrName>
                                        </p:attrNameLst>
                                      </p:cBhvr>
                                      <p:tavLst>
                                        <p:tav tm="0">
                                          <p:val>
                                            <p:fltVal val="0"/>
                                          </p:val>
                                        </p:tav>
                                        <p:tav tm="100000">
                                          <p:val>
                                            <p:strVal val="#ppt_h"/>
                                          </p:val>
                                        </p:tav>
                                      </p:tavLst>
                                    </p:anim>
                                    <p:anim calcmode="lin" valueType="num">
                                      <p:cBhvr>
                                        <p:cTn id="78" dur="1000" fill="hold"/>
                                        <p:tgtEl>
                                          <p:spTgt spid="269"/>
                                        </p:tgtEl>
                                        <p:attrNameLst>
                                          <p:attrName>style.rotation</p:attrName>
                                        </p:attrNameLst>
                                      </p:cBhvr>
                                      <p:tavLst>
                                        <p:tav tm="0">
                                          <p:val>
                                            <p:fltVal val="90"/>
                                          </p:val>
                                        </p:tav>
                                        <p:tav tm="100000">
                                          <p:val>
                                            <p:fltVal val="0"/>
                                          </p:val>
                                        </p:tav>
                                      </p:tavLst>
                                    </p:anim>
                                    <p:animEffect transition="in" filter="fade">
                                      <p:cBhvr>
                                        <p:cTn id="79" dur="1000"/>
                                        <p:tgtEl>
                                          <p:spTgt spid="269"/>
                                        </p:tgtEl>
                                      </p:cBhvr>
                                    </p:animEffect>
                                  </p:childTnLst>
                                </p:cTn>
                              </p:par>
                            </p:childTnLst>
                          </p:cTn>
                        </p:par>
                        <p:par>
                          <p:cTn id="80" fill="hold">
                            <p:stCondLst>
                              <p:cond delay="2500"/>
                            </p:stCondLst>
                            <p:childTnLst>
                              <p:par>
                                <p:cTn id="81" presetID="16" presetClass="entr" presetSubtype="21" fill="hold" grpId="0" nodeType="afterEffect">
                                  <p:stCondLst>
                                    <p:cond delay="0"/>
                                  </p:stCondLst>
                                  <p:childTnLst>
                                    <p:set>
                                      <p:cBhvr>
                                        <p:cTn id="82" dur="1" fill="hold">
                                          <p:stCondLst>
                                            <p:cond delay="0"/>
                                          </p:stCondLst>
                                        </p:cTn>
                                        <p:tgtEl>
                                          <p:spTgt spid="284"/>
                                        </p:tgtEl>
                                        <p:attrNameLst>
                                          <p:attrName>style.visibility</p:attrName>
                                        </p:attrNameLst>
                                      </p:cBhvr>
                                      <p:to>
                                        <p:strVal val="visible"/>
                                      </p:to>
                                    </p:set>
                                    <p:animEffect transition="in" filter="barn(inVertical)">
                                      <p:cBhvr>
                                        <p:cTn id="83" dur="500"/>
                                        <p:tgtEl>
                                          <p:spTgt spid="284"/>
                                        </p:tgtEl>
                                      </p:cBhvr>
                                    </p:animEffect>
                                  </p:childTnLst>
                                </p:cTn>
                              </p:par>
                            </p:childTnLst>
                          </p:cTn>
                        </p:par>
                        <p:par>
                          <p:cTn id="84" fill="hold">
                            <p:stCondLst>
                              <p:cond delay="3000"/>
                            </p:stCondLst>
                            <p:childTnLst>
                              <p:par>
                                <p:cTn id="85" presetID="16" presetClass="entr" presetSubtype="21" fill="hold" nodeType="afterEffect">
                                  <p:stCondLst>
                                    <p:cond delay="0"/>
                                  </p:stCondLst>
                                  <p:childTnLst>
                                    <p:set>
                                      <p:cBhvr>
                                        <p:cTn id="86" dur="1" fill="hold">
                                          <p:stCondLst>
                                            <p:cond delay="0"/>
                                          </p:stCondLst>
                                        </p:cTn>
                                        <p:tgtEl>
                                          <p:spTgt spid="286"/>
                                        </p:tgtEl>
                                        <p:attrNameLst>
                                          <p:attrName>style.visibility</p:attrName>
                                        </p:attrNameLst>
                                      </p:cBhvr>
                                      <p:to>
                                        <p:strVal val="visible"/>
                                      </p:to>
                                    </p:set>
                                    <p:animEffect transition="in" filter="barn(inVertical)">
                                      <p:cBhvr>
                                        <p:cTn id="87" dur="500"/>
                                        <p:tgtEl>
                                          <p:spTgt spid="286"/>
                                        </p:tgtEl>
                                      </p:cBhvr>
                                    </p:animEffect>
                                  </p:childTnLst>
                                </p:cTn>
                              </p:par>
                            </p:childTnLst>
                          </p:cTn>
                        </p:par>
                        <p:par>
                          <p:cTn id="88" fill="hold">
                            <p:stCondLst>
                              <p:cond delay="3500"/>
                            </p:stCondLst>
                            <p:childTnLst>
                              <p:par>
                                <p:cTn id="89" presetID="16" presetClass="entr" presetSubtype="21" fill="hold" grpId="0" nodeType="afterEffect">
                                  <p:stCondLst>
                                    <p:cond delay="0"/>
                                  </p:stCondLst>
                                  <p:childTnLst>
                                    <p:set>
                                      <p:cBhvr>
                                        <p:cTn id="90" dur="1" fill="hold">
                                          <p:stCondLst>
                                            <p:cond delay="0"/>
                                          </p:stCondLst>
                                        </p:cTn>
                                        <p:tgtEl>
                                          <p:spTgt spid="285"/>
                                        </p:tgtEl>
                                        <p:attrNameLst>
                                          <p:attrName>style.visibility</p:attrName>
                                        </p:attrNameLst>
                                      </p:cBhvr>
                                      <p:to>
                                        <p:strVal val="visible"/>
                                      </p:to>
                                    </p:set>
                                    <p:animEffect transition="in" filter="barn(inVertical)">
                                      <p:cBhvr>
                                        <p:cTn id="91" dur="500"/>
                                        <p:tgtEl>
                                          <p:spTgt spid="285"/>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271"/>
                                        </p:tgtEl>
                                        <p:attrNameLst>
                                          <p:attrName>style.visibility</p:attrName>
                                        </p:attrNameLst>
                                      </p:cBhvr>
                                      <p:to>
                                        <p:strVal val="visible"/>
                                      </p:to>
                                    </p:set>
                                    <p:anim calcmode="lin" valueType="num">
                                      <p:cBhvr>
                                        <p:cTn id="96" dur="500" fill="hold"/>
                                        <p:tgtEl>
                                          <p:spTgt spid="271"/>
                                        </p:tgtEl>
                                        <p:attrNameLst>
                                          <p:attrName>ppt_w</p:attrName>
                                        </p:attrNameLst>
                                      </p:cBhvr>
                                      <p:tavLst>
                                        <p:tav tm="0">
                                          <p:val>
                                            <p:fltVal val="0"/>
                                          </p:val>
                                        </p:tav>
                                        <p:tav tm="100000">
                                          <p:val>
                                            <p:strVal val="#ppt_w"/>
                                          </p:val>
                                        </p:tav>
                                      </p:tavLst>
                                    </p:anim>
                                    <p:anim calcmode="lin" valueType="num">
                                      <p:cBhvr>
                                        <p:cTn id="97" dur="500" fill="hold"/>
                                        <p:tgtEl>
                                          <p:spTgt spid="271"/>
                                        </p:tgtEl>
                                        <p:attrNameLst>
                                          <p:attrName>ppt_h</p:attrName>
                                        </p:attrNameLst>
                                      </p:cBhvr>
                                      <p:tavLst>
                                        <p:tav tm="0">
                                          <p:val>
                                            <p:fltVal val="0"/>
                                          </p:val>
                                        </p:tav>
                                        <p:tav tm="100000">
                                          <p:val>
                                            <p:strVal val="#ppt_h"/>
                                          </p:val>
                                        </p:tav>
                                      </p:tavLst>
                                    </p:anim>
                                    <p:animEffect transition="in" filter="fade">
                                      <p:cBhvr>
                                        <p:cTn id="98" dur="500"/>
                                        <p:tgtEl>
                                          <p:spTgt spid="271"/>
                                        </p:tgtEl>
                                      </p:cBhvr>
                                    </p:animEffect>
                                  </p:childTnLst>
                                </p:cTn>
                              </p:par>
                            </p:childTnLst>
                          </p:cTn>
                        </p:par>
                        <p:par>
                          <p:cTn id="99" fill="hold">
                            <p:stCondLst>
                              <p:cond delay="500"/>
                            </p:stCondLst>
                            <p:childTnLst>
                              <p:par>
                                <p:cTn id="100" presetID="53" presetClass="entr" presetSubtype="16" fill="hold" grpId="0" nodeType="afterEffect">
                                  <p:stCondLst>
                                    <p:cond delay="0"/>
                                  </p:stCondLst>
                                  <p:childTnLst>
                                    <p:set>
                                      <p:cBhvr>
                                        <p:cTn id="101" dur="1" fill="hold">
                                          <p:stCondLst>
                                            <p:cond delay="0"/>
                                          </p:stCondLst>
                                        </p:cTn>
                                        <p:tgtEl>
                                          <p:spTgt spid="273"/>
                                        </p:tgtEl>
                                        <p:attrNameLst>
                                          <p:attrName>style.visibility</p:attrName>
                                        </p:attrNameLst>
                                      </p:cBhvr>
                                      <p:to>
                                        <p:strVal val="visible"/>
                                      </p:to>
                                    </p:set>
                                    <p:anim calcmode="lin" valueType="num">
                                      <p:cBhvr>
                                        <p:cTn id="102" dur="500" fill="hold"/>
                                        <p:tgtEl>
                                          <p:spTgt spid="273"/>
                                        </p:tgtEl>
                                        <p:attrNameLst>
                                          <p:attrName>ppt_w</p:attrName>
                                        </p:attrNameLst>
                                      </p:cBhvr>
                                      <p:tavLst>
                                        <p:tav tm="0">
                                          <p:val>
                                            <p:fltVal val="0"/>
                                          </p:val>
                                        </p:tav>
                                        <p:tav tm="100000">
                                          <p:val>
                                            <p:strVal val="#ppt_w"/>
                                          </p:val>
                                        </p:tav>
                                      </p:tavLst>
                                    </p:anim>
                                    <p:anim calcmode="lin" valueType="num">
                                      <p:cBhvr>
                                        <p:cTn id="103" dur="500" fill="hold"/>
                                        <p:tgtEl>
                                          <p:spTgt spid="273"/>
                                        </p:tgtEl>
                                        <p:attrNameLst>
                                          <p:attrName>ppt_h</p:attrName>
                                        </p:attrNameLst>
                                      </p:cBhvr>
                                      <p:tavLst>
                                        <p:tav tm="0">
                                          <p:val>
                                            <p:fltVal val="0"/>
                                          </p:val>
                                        </p:tav>
                                        <p:tav tm="100000">
                                          <p:val>
                                            <p:strVal val="#ppt_h"/>
                                          </p:val>
                                        </p:tav>
                                      </p:tavLst>
                                    </p:anim>
                                    <p:animEffect transition="in" filter="fade">
                                      <p:cBhvr>
                                        <p:cTn id="104" dur="500"/>
                                        <p:tgtEl>
                                          <p:spTgt spid="273"/>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up)">
                                      <p:cBhvr>
                                        <p:cTn id="108" dur="500"/>
                                        <p:tgtEl>
                                          <p:spTgt spid="58"/>
                                        </p:tgtEl>
                                      </p:cBhvr>
                                    </p:animEffect>
                                  </p:childTnLst>
                                </p:cTn>
                              </p:par>
                            </p:childTnLst>
                          </p:cTn>
                        </p:par>
                        <p:par>
                          <p:cTn id="109" fill="hold">
                            <p:stCondLst>
                              <p:cond delay="1500"/>
                            </p:stCondLst>
                            <p:childTnLst>
                              <p:par>
                                <p:cTn id="110" presetID="22" presetClass="entr" presetSubtype="8" fill="hold" grpId="0" nodeType="after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wipe(left)">
                                      <p:cBhvr>
                                        <p:cTn id="112" dur="500"/>
                                        <p:tgtEl>
                                          <p:spTgt spid="60"/>
                                        </p:tgtEl>
                                      </p:cBhvr>
                                    </p:animEffect>
                                  </p:childTnLst>
                                </p:cTn>
                              </p:par>
                            </p:childTnLst>
                          </p:cTn>
                        </p:par>
                        <p:par>
                          <p:cTn id="113" fill="hold">
                            <p:stCondLst>
                              <p:cond delay="2000"/>
                            </p:stCondLst>
                            <p:childTnLst>
                              <p:par>
                                <p:cTn id="114" presetID="31" presetClass="entr" presetSubtype="0" fill="hold" grpId="0" nodeType="afterEffect">
                                  <p:stCondLst>
                                    <p:cond delay="0"/>
                                  </p:stCondLst>
                                  <p:childTnLst>
                                    <p:set>
                                      <p:cBhvr>
                                        <p:cTn id="115" dur="1" fill="hold">
                                          <p:stCondLst>
                                            <p:cond delay="0"/>
                                          </p:stCondLst>
                                        </p:cTn>
                                        <p:tgtEl>
                                          <p:spTgt spid="275"/>
                                        </p:tgtEl>
                                        <p:attrNameLst>
                                          <p:attrName>style.visibility</p:attrName>
                                        </p:attrNameLst>
                                      </p:cBhvr>
                                      <p:to>
                                        <p:strVal val="visible"/>
                                      </p:to>
                                    </p:set>
                                    <p:anim calcmode="lin" valueType="num">
                                      <p:cBhvr>
                                        <p:cTn id="116" dur="1000" fill="hold"/>
                                        <p:tgtEl>
                                          <p:spTgt spid="275"/>
                                        </p:tgtEl>
                                        <p:attrNameLst>
                                          <p:attrName>ppt_w</p:attrName>
                                        </p:attrNameLst>
                                      </p:cBhvr>
                                      <p:tavLst>
                                        <p:tav tm="0">
                                          <p:val>
                                            <p:fltVal val="0"/>
                                          </p:val>
                                        </p:tav>
                                        <p:tav tm="100000">
                                          <p:val>
                                            <p:strVal val="#ppt_w"/>
                                          </p:val>
                                        </p:tav>
                                      </p:tavLst>
                                    </p:anim>
                                    <p:anim calcmode="lin" valueType="num">
                                      <p:cBhvr>
                                        <p:cTn id="117" dur="1000" fill="hold"/>
                                        <p:tgtEl>
                                          <p:spTgt spid="275"/>
                                        </p:tgtEl>
                                        <p:attrNameLst>
                                          <p:attrName>ppt_h</p:attrName>
                                        </p:attrNameLst>
                                      </p:cBhvr>
                                      <p:tavLst>
                                        <p:tav tm="0">
                                          <p:val>
                                            <p:fltVal val="0"/>
                                          </p:val>
                                        </p:tav>
                                        <p:tav tm="100000">
                                          <p:val>
                                            <p:strVal val="#ppt_h"/>
                                          </p:val>
                                        </p:tav>
                                      </p:tavLst>
                                    </p:anim>
                                    <p:anim calcmode="lin" valueType="num">
                                      <p:cBhvr>
                                        <p:cTn id="118" dur="1000" fill="hold"/>
                                        <p:tgtEl>
                                          <p:spTgt spid="275"/>
                                        </p:tgtEl>
                                        <p:attrNameLst>
                                          <p:attrName>style.rotation</p:attrName>
                                        </p:attrNameLst>
                                      </p:cBhvr>
                                      <p:tavLst>
                                        <p:tav tm="0">
                                          <p:val>
                                            <p:fltVal val="90"/>
                                          </p:val>
                                        </p:tav>
                                        <p:tav tm="100000">
                                          <p:val>
                                            <p:fltVal val="0"/>
                                          </p:val>
                                        </p:tav>
                                      </p:tavLst>
                                    </p:anim>
                                    <p:animEffect transition="in" filter="fade">
                                      <p:cBhvr>
                                        <p:cTn id="119" dur="1000"/>
                                        <p:tgtEl>
                                          <p:spTgt spid="275"/>
                                        </p:tgtEl>
                                      </p:cBhvr>
                                    </p:animEffect>
                                  </p:childTnLst>
                                </p:cTn>
                              </p:par>
                            </p:childTnLst>
                          </p:cTn>
                        </p:par>
                        <p:par>
                          <p:cTn id="120" fill="hold">
                            <p:stCondLst>
                              <p:cond delay="3000"/>
                            </p:stCondLst>
                            <p:childTnLst>
                              <p:par>
                                <p:cTn id="121" presetID="16" presetClass="entr" presetSubtype="21" fill="hold" grpId="0" nodeType="after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barn(inVertical)">
                                      <p:cBhvr>
                                        <p:cTn id="123" dur="500"/>
                                        <p:tgtEl>
                                          <p:spTgt spid="39"/>
                                        </p:tgtEl>
                                      </p:cBhvr>
                                    </p:animEffect>
                                  </p:childTnLst>
                                </p:cTn>
                              </p:par>
                            </p:childTnLst>
                          </p:cTn>
                        </p:par>
                        <p:par>
                          <p:cTn id="124" fill="hold">
                            <p:stCondLst>
                              <p:cond delay="3500"/>
                            </p:stCondLst>
                            <p:childTnLst>
                              <p:par>
                                <p:cTn id="125" presetID="16" presetClass="entr" presetSubtype="21" fill="hold" nodeType="afterEffect">
                                  <p:stCondLst>
                                    <p:cond delay="0"/>
                                  </p:stCondLst>
                                  <p:childTnLst>
                                    <p:set>
                                      <p:cBhvr>
                                        <p:cTn id="126" dur="1" fill="hold">
                                          <p:stCondLst>
                                            <p:cond delay="0"/>
                                          </p:stCondLst>
                                        </p:cTn>
                                        <p:tgtEl>
                                          <p:spTgt spid="289"/>
                                        </p:tgtEl>
                                        <p:attrNameLst>
                                          <p:attrName>style.visibility</p:attrName>
                                        </p:attrNameLst>
                                      </p:cBhvr>
                                      <p:to>
                                        <p:strVal val="visible"/>
                                      </p:to>
                                    </p:set>
                                    <p:animEffect transition="in" filter="barn(inVertical)">
                                      <p:cBhvr>
                                        <p:cTn id="127" dur="500"/>
                                        <p:tgtEl>
                                          <p:spTgt spid="289"/>
                                        </p:tgtEl>
                                      </p:cBhvr>
                                    </p:animEffect>
                                  </p:childTnLst>
                                </p:cTn>
                              </p:par>
                            </p:childTnLst>
                          </p:cTn>
                        </p:par>
                        <p:par>
                          <p:cTn id="128" fill="hold">
                            <p:stCondLst>
                              <p:cond delay="4000"/>
                            </p:stCondLst>
                            <p:childTnLst>
                              <p:par>
                                <p:cTn id="129" presetID="16" presetClass="entr" presetSubtype="21" fill="hold" grpId="0" nodeType="afterEffect">
                                  <p:stCondLst>
                                    <p:cond delay="0"/>
                                  </p:stCondLst>
                                  <p:childTnLst>
                                    <p:set>
                                      <p:cBhvr>
                                        <p:cTn id="130" dur="1" fill="hold">
                                          <p:stCondLst>
                                            <p:cond delay="0"/>
                                          </p:stCondLst>
                                        </p:cTn>
                                        <p:tgtEl>
                                          <p:spTgt spid="288"/>
                                        </p:tgtEl>
                                        <p:attrNameLst>
                                          <p:attrName>style.visibility</p:attrName>
                                        </p:attrNameLst>
                                      </p:cBhvr>
                                      <p:to>
                                        <p:strVal val="visible"/>
                                      </p:to>
                                    </p:set>
                                    <p:animEffect transition="in" filter="barn(inVertical)">
                                      <p:cBhvr>
                                        <p:cTn id="131" dur="500"/>
                                        <p:tgtEl>
                                          <p:spTgt spid="288"/>
                                        </p:tgtEl>
                                      </p:cBhvr>
                                    </p:animEffect>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grpId="0" nodeType="clickEffect">
                                  <p:stCondLst>
                                    <p:cond delay="0"/>
                                  </p:stCondLst>
                                  <p:childTnLst>
                                    <p:set>
                                      <p:cBhvr>
                                        <p:cTn id="135" dur="1" fill="hold">
                                          <p:stCondLst>
                                            <p:cond delay="0"/>
                                          </p:stCondLst>
                                        </p:cTn>
                                        <p:tgtEl>
                                          <p:spTgt spid="277"/>
                                        </p:tgtEl>
                                        <p:attrNameLst>
                                          <p:attrName>style.visibility</p:attrName>
                                        </p:attrNameLst>
                                      </p:cBhvr>
                                      <p:to>
                                        <p:strVal val="visible"/>
                                      </p:to>
                                    </p:set>
                                    <p:anim calcmode="lin" valueType="num">
                                      <p:cBhvr>
                                        <p:cTn id="136" dur="500" fill="hold"/>
                                        <p:tgtEl>
                                          <p:spTgt spid="277"/>
                                        </p:tgtEl>
                                        <p:attrNameLst>
                                          <p:attrName>ppt_w</p:attrName>
                                        </p:attrNameLst>
                                      </p:cBhvr>
                                      <p:tavLst>
                                        <p:tav tm="0">
                                          <p:val>
                                            <p:fltVal val="0"/>
                                          </p:val>
                                        </p:tav>
                                        <p:tav tm="100000">
                                          <p:val>
                                            <p:strVal val="#ppt_w"/>
                                          </p:val>
                                        </p:tav>
                                      </p:tavLst>
                                    </p:anim>
                                    <p:anim calcmode="lin" valueType="num">
                                      <p:cBhvr>
                                        <p:cTn id="137" dur="500" fill="hold"/>
                                        <p:tgtEl>
                                          <p:spTgt spid="277"/>
                                        </p:tgtEl>
                                        <p:attrNameLst>
                                          <p:attrName>ppt_h</p:attrName>
                                        </p:attrNameLst>
                                      </p:cBhvr>
                                      <p:tavLst>
                                        <p:tav tm="0">
                                          <p:val>
                                            <p:fltVal val="0"/>
                                          </p:val>
                                        </p:tav>
                                        <p:tav tm="100000">
                                          <p:val>
                                            <p:strVal val="#ppt_h"/>
                                          </p:val>
                                        </p:tav>
                                      </p:tavLst>
                                    </p:anim>
                                    <p:animEffect transition="in" filter="fade">
                                      <p:cBhvr>
                                        <p:cTn id="138" dur="500"/>
                                        <p:tgtEl>
                                          <p:spTgt spid="277"/>
                                        </p:tgtEl>
                                      </p:cBhvr>
                                    </p:animEffect>
                                  </p:childTnLst>
                                </p:cTn>
                              </p:par>
                            </p:childTnLst>
                          </p:cTn>
                        </p:par>
                        <p:par>
                          <p:cTn id="139" fill="hold">
                            <p:stCondLst>
                              <p:cond delay="500"/>
                            </p:stCondLst>
                            <p:childTnLst>
                              <p:par>
                                <p:cTn id="140" presetID="53" presetClass="entr" presetSubtype="16" fill="hold" grpId="0" nodeType="afterEffect">
                                  <p:stCondLst>
                                    <p:cond delay="0"/>
                                  </p:stCondLst>
                                  <p:childTnLst>
                                    <p:set>
                                      <p:cBhvr>
                                        <p:cTn id="141" dur="1" fill="hold">
                                          <p:stCondLst>
                                            <p:cond delay="0"/>
                                          </p:stCondLst>
                                        </p:cTn>
                                        <p:tgtEl>
                                          <p:spTgt spid="279"/>
                                        </p:tgtEl>
                                        <p:attrNameLst>
                                          <p:attrName>style.visibility</p:attrName>
                                        </p:attrNameLst>
                                      </p:cBhvr>
                                      <p:to>
                                        <p:strVal val="visible"/>
                                      </p:to>
                                    </p:set>
                                    <p:anim calcmode="lin" valueType="num">
                                      <p:cBhvr>
                                        <p:cTn id="142" dur="500" fill="hold"/>
                                        <p:tgtEl>
                                          <p:spTgt spid="279"/>
                                        </p:tgtEl>
                                        <p:attrNameLst>
                                          <p:attrName>ppt_w</p:attrName>
                                        </p:attrNameLst>
                                      </p:cBhvr>
                                      <p:tavLst>
                                        <p:tav tm="0">
                                          <p:val>
                                            <p:fltVal val="0"/>
                                          </p:val>
                                        </p:tav>
                                        <p:tav tm="100000">
                                          <p:val>
                                            <p:strVal val="#ppt_w"/>
                                          </p:val>
                                        </p:tav>
                                      </p:tavLst>
                                    </p:anim>
                                    <p:anim calcmode="lin" valueType="num">
                                      <p:cBhvr>
                                        <p:cTn id="143" dur="500" fill="hold"/>
                                        <p:tgtEl>
                                          <p:spTgt spid="279"/>
                                        </p:tgtEl>
                                        <p:attrNameLst>
                                          <p:attrName>ppt_h</p:attrName>
                                        </p:attrNameLst>
                                      </p:cBhvr>
                                      <p:tavLst>
                                        <p:tav tm="0">
                                          <p:val>
                                            <p:fltVal val="0"/>
                                          </p:val>
                                        </p:tav>
                                        <p:tav tm="100000">
                                          <p:val>
                                            <p:strVal val="#ppt_h"/>
                                          </p:val>
                                        </p:tav>
                                      </p:tavLst>
                                    </p:anim>
                                    <p:animEffect transition="in" filter="fade">
                                      <p:cBhvr>
                                        <p:cTn id="144" dur="500"/>
                                        <p:tgtEl>
                                          <p:spTgt spid="279"/>
                                        </p:tgtEl>
                                      </p:cBhvr>
                                    </p:animEffect>
                                  </p:childTnLst>
                                </p:cTn>
                              </p:par>
                            </p:childTnLst>
                          </p:cTn>
                        </p:par>
                        <p:par>
                          <p:cTn id="145" fill="hold">
                            <p:stCondLst>
                              <p:cond delay="1000"/>
                            </p:stCondLst>
                            <p:childTnLst>
                              <p:par>
                                <p:cTn id="146" presetID="22" presetClass="entr" presetSubtype="1" fill="hold" grpId="0" nodeType="after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wipe(up)">
                                      <p:cBhvr>
                                        <p:cTn id="148" dur="500"/>
                                        <p:tgtEl>
                                          <p:spTgt spid="52"/>
                                        </p:tgtEl>
                                      </p:cBhvr>
                                    </p:animEffect>
                                  </p:childTnLst>
                                </p:cTn>
                              </p:par>
                            </p:childTnLst>
                          </p:cTn>
                        </p:par>
                        <p:par>
                          <p:cTn id="149" fill="hold">
                            <p:stCondLst>
                              <p:cond delay="1500"/>
                            </p:stCondLst>
                            <p:childTnLst>
                              <p:par>
                                <p:cTn id="150" presetID="22" presetClass="entr" presetSubtype="4" fill="hold" grpId="0" nodeType="after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wipe(down)">
                                      <p:cBhvr>
                                        <p:cTn id="152" dur="500"/>
                                        <p:tgtEl>
                                          <p:spTgt spid="54"/>
                                        </p:tgtEl>
                                      </p:cBhvr>
                                    </p:animEffect>
                                  </p:childTnLst>
                                </p:cTn>
                              </p:par>
                            </p:childTnLst>
                          </p:cTn>
                        </p:par>
                        <p:par>
                          <p:cTn id="153" fill="hold">
                            <p:stCondLst>
                              <p:cond delay="2000"/>
                            </p:stCondLst>
                            <p:childTnLst>
                              <p:par>
                                <p:cTn id="154" presetID="31" presetClass="entr" presetSubtype="0" fill="hold" grpId="0" nodeType="afterEffect">
                                  <p:stCondLst>
                                    <p:cond delay="0"/>
                                  </p:stCondLst>
                                  <p:childTnLst>
                                    <p:set>
                                      <p:cBhvr>
                                        <p:cTn id="155" dur="1" fill="hold">
                                          <p:stCondLst>
                                            <p:cond delay="0"/>
                                          </p:stCondLst>
                                        </p:cTn>
                                        <p:tgtEl>
                                          <p:spTgt spid="281"/>
                                        </p:tgtEl>
                                        <p:attrNameLst>
                                          <p:attrName>style.visibility</p:attrName>
                                        </p:attrNameLst>
                                      </p:cBhvr>
                                      <p:to>
                                        <p:strVal val="visible"/>
                                      </p:to>
                                    </p:set>
                                    <p:anim calcmode="lin" valueType="num">
                                      <p:cBhvr>
                                        <p:cTn id="156" dur="1000" fill="hold"/>
                                        <p:tgtEl>
                                          <p:spTgt spid="281"/>
                                        </p:tgtEl>
                                        <p:attrNameLst>
                                          <p:attrName>ppt_w</p:attrName>
                                        </p:attrNameLst>
                                      </p:cBhvr>
                                      <p:tavLst>
                                        <p:tav tm="0">
                                          <p:val>
                                            <p:fltVal val="0"/>
                                          </p:val>
                                        </p:tav>
                                        <p:tav tm="100000">
                                          <p:val>
                                            <p:strVal val="#ppt_w"/>
                                          </p:val>
                                        </p:tav>
                                      </p:tavLst>
                                    </p:anim>
                                    <p:anim calcmode="lin" valueType="num">
                                      <p:cBhvr>
                                        <p:cTn id="157" dur="1000" fill="hold"/>
                                        <p:tgtEl>
                                          <p:spTgt spid="281"/>
                                        </p:tgtEl>
                                        <p:attrNameLst>
                                          <p:attrName>ppt_h</p:attrName>
                                        </p:attrNameLst>
                                      </p:cBhvr>
                                      <p:tavLst>
                                        <p:tav tm="0">
                                          <p:val>
                                            <p:fltVal val="0"/>
                                          </p:val>
                                        </p:tav>
                                        <p:tav tm="100000">
                                          <p:val>
                                            <p:strVal val="#ppt_h"/>
                                          </p:val>
                                        </p:tav>
                                      </p:tavLst>
                                    </p:anim>
                                    <p:anim calcmode="lin" valueType="num">
                                      <p:cBhvr>
                                        <p:cTn id="158" dur="1000" fill="hold"/>
                                        <p:tgtEl>
                                          <p:spTgt spid="281"/>
                                        </p:tgtEl>
                                        <p:attrNameLst>
                                          <p:attrName>style.rotation</p:attrName>
                                        </p:attrNameLst>
                                      </p:cBhvr>
                                      <p:tavLst>
                                        <p:tav tm="0">
                                          <p:val>
                                            <p:fltVal val="90"/>
                                          </p:val>
                                        </p:tav>
                                        <p:tav tm="100000">
                                          <p:val>
                                            <p:fltVal val="0"/>
                                          </p:val>
                                        </p:tav>
                                      </p:tavLst>
                                    </p:anim>
                                    <p:animEffect transition="in" filter="fade">
                                      <p:cBhvr>
                                        <p:cTn id="159" dur="1000"/>
                                        <p:tgtEl>
                                          <p:spTgt spid="281"/>
                                        </p:tgtEl>
                                      </p:cBhvr>
                                    </p:animEffect>
                                  </p:childTnLst>
                                </p:cTn>
                              </p:par>
                            </p:childTnLst>
                          </p:cTn>
                        </p:par>
                        <p:par>
                          <p:cTn id="160" fill="hold">
                            <p:stCondLst>
                              <p:cond delay="6000"/>
                            </p:stCondLst>
                            <p:childTnLst>
                              <p:par>
                                <p:cTn id="161" presetID="16" presetClass="entr" presetSubtype="21" fill="hold" grpId="0" nodeType="afterEffect">
                                  <p:stCondLst>
                                    <p:cond delay="0"/>
                                  </p:stCondLst>
                                  <p:childTnLst>
                                    <p:set>
                                      <p:cBhvr>
                                        <p:cTn id="162" dur="1" fill="hold">
                                          <p:stCondLst>
                                            <p:cond delay="0"/>
                                          </p:stCondLst>
                                        </p:cTn>
                                        <p:tgtEl>
                                          <p:spTgt spid="287"/>
                                        </p:tgtEl>
                                        <p:attrNameLst>
                                          <p:attrName>style.visibility</p:attrName>
                                        </p:attrNameLst>
                                      </p:cBhvr>
                                      <p:to>
                                        <p:strVal val="visible"/>
                                      </p:to>
                                    </p:set>
                                    <p:animEffect transition="in" filter="barn(inVertical)">
                                      <p:cBhvr>
                                        <p:cTn id="163" dur="500"/>
                                        <p:tgtEl>
                                          <p:spTgt spid="287"/>
                                        </p:tgtEl>
                                      </p:cBhvr>
                                    </p:animEffect>
                                  </p:childTnLst>
                                </p:cTn>
                              </p:par>
                            </p:childTnLst>
                          </p:cTn>
                        </p:par>
                        <p:par>
                          <p:cTn id="164" fill="hold">
                            <p:stCondLst>
                              <p:cond delay="6500"/>
                            </p:stCondLst>
                            <p:childTnLst>
                              <p:par>
                                <p:cTn id="165" presetID="16" presetClass="entr" presetSubtype="21" fill="hold" nodeType="afterEffect">
                                  <p:stCondLst>
                                    <p:cond delay="0"/>
                                  </p:stCondLst>
                                  <p:childTnLst>
                                    <p:set>
                                      <p:cBhvr>
                                        <p:cTn id="166" dur="1" fill="hold">
                                          <p:stCondLst>
                                            <p:cond delay="0"/>
                                          </p:stCondLst>
                                        </p:cTn>
                                        <p:tgtEl>
                                          <p:spTgt spid="292"/>
                                        </p:tgtEl>
                                        <p:attrNameLst>
                                          <p:attrName>style.visibility</p:attrName>
                                        </p:attrNameLst>
                                      </p:cBhvr>
                                      <p:to>
                                        <p:strVal val="visible"/>
                                      </p:to>
                                    </p:set>
                                    <p:animEffect transition="in" filter="barn(inVertical)">
                                      <p:cBhvr>
                                        <p:cTn id="167" dur="500"/>
                                        <p:tgtEl>
                                          <p:spTgt spid="292"/>
                                        </p:tgtEl>
                                      </p:cBhvr>
                                    </p:animEffect>
                                  </p:childTnLst>
                                </p:cTn>
                              </p:par>
                            </p:childTnLst>
                          </p:cTn>
                        </p:par>
                        <p:par>
                          <p:cTn id="168" fill="hold">
                            <p:stCondLst>
                              <p:cond delay="7000"/>
                            </p:stCondLst>
                            <p:childTnLst>
                              <p:par>
                                <p:cTn id="169" presetID="16" presetClass="entr" presetSubtype="21" fill="hold" grpId="0" nodeType="afterEffect">
                                  <p:stCondLst>
                                    <p:cond delay="0"/>
                                  </p:stCondLst>
                                  <p:childTnLst>
                                    <p:set>
                                      <p:cBhvr>
                                        <p:cTn id="170" dur="1" fill="hold">
                                          <p:stCondLst>
                                            <p:cond delay="0"/>
                                          </p:stCondLst>
                                        </p:cTn>
                                        <p:tgtEl>
                                          <p:spTgt spid="291"/>
                                        </p:tgtEl>
                                        <p:attrNameLst>
                                          <p:attrName>style.visibility</p:attrName>
                                        </p:attrNameLst>
                                      </p:cBhvr>
                                      <p:to>
                                        <p:strVal val="visible"/>
                                      </p:to>
                                    </p:set>
                                    <p:animEffect transition="in" filter="barn(inVertical)">
                                      <p:cBhvr>
                                        <p:cTn id="171" dur="500"/>
                                        <p:tgtEl>
                                          <p:spTgt spid="291"/>
                                        </p:tgtEl>
                                      </p:cBhvr>
                                    </p:animEffect>
                                  </p:childTnLst>
                                </p:cTn>
                              </p:par>
                            </p:childTnLst>
                          </p:cTn>
                        </p:par>
                        <p:par>
                          <p:cTn id="172" fill="hold">
                            <p:stCondLst>
                              <p:cond delay="7500"/>
                            </p:stCondLst>
                            <p:childTnLst>
                              <p:par>
                                <p:cTn id="173" presetID="22" presetClass="entr" presetSubtype="1" fill="hold" grpId="0" nodeType="afterEffect" nodePh="1">
                                  <p:stCondLst>
                                    <p:cond delay="0"/>
                                  </p:stCondLst>
                                  <p:endCondLst>
                                    <p:cond evt="begin" delay="0">
                                      <p:tn val="173"/>
                                    </p:cond>
                                  </p:endCondLst>
                                  <p:childTnLst>
                                    <p:set>
                                      <p:cBhvr>
                                        <p:cTn id="174" dur="1" fill="hold">
                                          <p:stCondLst>
                                            <p:cond delay="0"/>
                                          </p:stCondLst>
                                        </p:cTn>
                                        <p:tgtEl>
                                          <p:spTgt spid="280"/>
                                        </p:tgtEl>
                                        <p:attrNameLst>
                                          <p:attrName>style.visibility</p:attrName>
                                        </p:attrNameLst>
                                      </p:cBhvr>
                                      <p:to>
                                        <p:strVal val="visible"/>
                                      </p:to>
                                    </p:set>
                                    <p:animEffect transition="in" filter="wipe(up)">
                                      <p:cBhvr>
                                        <p:cTn id="175"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animBg="1"/>
      <p:bldP spid="263" grpId="0" animBg="1"/>
      <p:bldP spid="259" grpId="0" animBg="1"/>
      <p:bldP spid="261" grpId="0"/>
      <p:bldP spid="265" grpId="0" animBg="1"/>
      <p:bldP spid="266" grpId="0" animBg="1"/>
      <p:bldP spid="267" grpId="0" animBg="1"/>
      <p:bldP spid="269" grpId="0"/>
      <p:bldP spid="271" grpId="0" animBg="1"/>
      <p:bldP spid="60" grpId="0" animBg="1"/>
      <p:bldP spid="58" grpId="0" animBg="1"/>
      <p:bldP spid="273" grpId="0" animBg="1"/>
      <p:bldP spid="275" grpId="0"/>
      <p:bldP spid="277" grpId="0" animBg="1"/>
      <p:bldP spid="52" grpId="0" animBg="1"/>
      <p:bldP spid="54" grpId="0" animBg="1"/>
      <p:bldP spid="279" grpId="0" animBg="1"/>
      <p:bldP spid="280" grpId="0"/>
      <p:bldP spid="281" grpId="0"/>
      <p:bldP spid="282" grpId="0"/>
      <p:bldP spid="283" grpId="0"/>
      <p:bldP spid="284" grpId="0"/>
      <p:bldP spid="285" grpId="0"/>
      <p:bldP spid="287" grpId="0"/>
      <p:bldP spid="288" grpId="0"/>
      <p:bldP spid="291" grpId="0"/>
      <p:bldP spid="41" grpId="0"/>
      <p:bldP spid="42" grpId="0"/>
      <p:bldP spid="43" grpId="0" animBg="1"/>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天空, 户外, 建筑物, 水&#10;&#10;已生成极高可信度的说明">
            <a:extLst>
              <a:ext uri="{FF2B5EF4-FFF2-40B4-BE49-F238E27FC236}">
                <a16:creationId xmlns:a16="http://schemas.microsoft.com/office/drawing/2014/main" id="{0AC3A675-2EDE-4E85-A39B-1FBD15A58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 y="0"/>
            <a:ext cx="12858044" cy="7232650"/>
          </a:xfrm>
          <a:prstGeom prst="rect">
            <a:avLst/>
          </a:prstGeom>
          <a:blipFill dpi="0" rotWithShape="1">
            <a:blip r:embed="rId4" cstate="print">
              <a:extLst>
                <a:ext uri="{28A0092B-C50C-407E-A947-70E740481C1C}">
                  <a14:useLocalDpi xmlns:a14="http://schemas.microsoft.com/office/drawing/2010/main"/>
                </a:ext>
              </a:extLst>
            </a:blip>
            <a:srcRect/>
            <a:stretch>
              <a:fillRect/>
            </a:stretch>
          </a:blipFill>
          <a:ln>
            <a:noFill/>
          </a:ln>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1179" y="1239697"/>
            <a:ext cx="6107571" cy="5992953"/>
          </a:xfrm>
          <a:prstGeom prst="rect">
            <a:avLst/>
          </a:prstGeom>
        </p:spPr>
      </p:pic>
      <p:grpSp>
        <p:nvGrpSpPr>
          <p:cNvPr id="12" name="Group 11"/>
          <p:cNvGrpSpPr/>
          <p:nvPr/>
        </p:nvGrpSpPr>
        <p:grpSpPr>
          <a:xfrm>
            <a:off x="7715180" y="3723476"/>
            <a:ext cx="216409" cy="455388"/>
            <a:chOff x="5486400" y="2571750"/>
            <a:chExt cx="285997" cy="400050"/>
          </a:xfrm>
        </p:grpSpPr>
        <p:cxnSp>
          <p:nvCxnSpPr>
            <p:cNvPr id="11" name="Straight Connector 10"/>
            <p:cNvCxnSpPr/>
            <p:nvPr/>
          </p:nvCxnSpPr>
          <p:spPr>
            <a:xfrm flipH="1">
              <a:off x="5486400" y="257175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19997" y="259080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2429114" y="4739564"/>
            <a:ext cx="216409" cy="455388"/>
            <a:chOff x="5486400" y="2571750"/>
            <a:chExt cx="285997" cy="400050"/>
          </a:xfrm>
        </p:grpSpPr>
        <p:cxnSp>
          <p:nvCxnSpPr>
            <p:cNvPr id="38" name="Straight Connector 37"/>
            <p:cNvCxnSpPr/>
            <p:nvPr/>
          </p:nvCxnSpPr>
          <p:spPr>
            <a:xfrm flipH="1">
              <a:off x="5486400" y="257175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19997" y="259080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grpSp>
      <p:sp>
        <p:nvSpPr>
          <p:cNvPr id="13" name="文本框 13"/>
          <p:cNvSpPr txBox="1">
            <a:spLocks noChangeArrowheads="1"/>
          </p:cNvSpPr>
          <p:nvPr/>
        </p:nvSpPr>
        <p:spPr bwMode="auto">
          <a:xfrm>
            <a:off x="9669735" y="3452354"/>
            <a:ext cx="10081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defRPr/>
            </a:pPr>
            <a:r>
              <a:rPr lang="en-US" altLang="zh-CN" sz="7200" dirty="0">
                <a:solidFill>
                  <a:srgbClr val="108136"/>
                </a:solidFill>
                <a:latin typeface="Agency FB" panose="020B0503020202020204" pitchFamily="34" charset="0"/>
              </a:rPr>
              <a:t>03</a:t>
            </a:r>
            <a:endParaRPr lang="zh-CN" altLang="en-US" sz="7200" dirty="0">
              <a:solidFill>
                <a:srgbClr val="108136"/>
              </a:solidFill>
              <a:latin typeface="Agency FB" panose="020B0503020202020204" pitchFamily="34" charset="0"/>
            </a:endParaRPr>
          </a:p>
        </p:txBody>
      </p:sp>
      <p:sp>
        <p:nvSpPr>
          <p:cNvPr id="14" name="文本框 66"/>
          <p:cNvSpPr txBox="1">
            <a:spLocks noChangeArrowheads="1"/>
          </p:cNvSpPr>
          <p:nvPr/>
        </p:nvSpPr>
        <p:spPr bwMode="auto">
          <a:xfrm>
            <a:off x="8837775" y="4497405"/>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buNone/>
            </a:pPr>
            <a:r>
              <a:rPr lang="zh-CN" altLang="en-US" sz="3200" dirty="0">
                <a:solidFill>
                  <a:srgbClr val="108136"/>
                </a:solidFill>
                <a:latin typeface="微软雅黑" panose="020B0503020204020204" pitchFamily="34" charset="-122"/>
                <a:ea typeface="微软雅黑" panose="020B0503020204020204" pitchFamily="34" charset="-122"/>
              </a:rPr>
              <a:t>系统功能简介</a:t>
            </a:r>
          </a:p>
        </p:txBody>
      </p:sp>
    </p:spTree>
    <p:extLst>
      <p:ext uri="{BB962C8B-B14F-4D97-AF65-F5344CB8AC3E}">
        <p14:creationId xmlns:p14="http://schemas.microsoft.com/office/powerpoint/2010/main" val="22447134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22" presetClass="entr" presetSubtype="1"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up)">
                                      <p:cBhvr>
                                        <p:cTn id="20" dur="500"/>
                                        <p:tgtEl>
                                          <p:spTgt spid="36"/>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3"/>
                                        </p:tgtEl>
                                        <p:attrNameLst>
                                          <p:attrName>ppt_y</p:attrName>
                                        </p:attrNameLst>
                                      </p:cBhvr>
                                      <p:tavLst>
                                        <p:tav tm="0">
                                          <p:val>
                                            <p:strVal val="#ppt_y"/>
                                          </p:val>
                                        </p:tav>
                                        <p:tav tm="100000">
                                          <p:val>
                                            <p:strVal val="#ppt_y"/>
                                          </p:val>
                                        </p:tav>
                                      </p:tavLst>
                                    </p:anim>
                                    <p:anim calcmode="lin" valueType="num">
                                      <p:cBhvr>
                                        <p:cTn id="2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3"/>
                                        </p:tgtEl>
                                      </p:cBhvr>
                                    </p:animEffect>
                                  </p:childTnLst>
                                </p:cTn>
                              </p:par>
                            </p:childTnLst>
                          </p:cTn>
                        </p:par>
                        <p:par>
                          <p:cTn id="29" fill="hold">
                            <p:stCondLst>
                              <p:cond delay="2050"/>
                            </p:stCondLst>
                            <p:childTnLst>
                              <p:par>
                                <p:cTn id="30" presetID="12" presetClass="entr" presetSubtype="4"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ppt_y</p:attrName>
                                        </p:attrNameLst>
                                      </p:cBhvr>
                                      <p:tavLst>
                                        <p:tav tm="0">
                                          <p:val>
                                            <p:strVal val="#ppt_y+#ppt_h*1.125000"/>
                                          </p:val>
                                        </p:tav>
                                        <p:tav tm="100000">
                                          <p:val>
                                            <p:strVal val="#ppt_y"/>
                                          </p:val>
                                        </p:tav>
                                      </p:tavLst>
                                    </p:anim>
                                    <p:animEffect transition="in" filter="wipe(up)">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34"/>
          <p:cNvSpPr txBox="1">
            <a:spLocks noChangeArrowheads="1"/>
          </p:cNvSpPr>
          <p:nvPr/>
        </p:nvSpPr>
        <p:spPr bwMode="auto">
          <a:xfrm>
            <a:off x="1560216" y="4408413"/>
            <a:ext cx="10679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fontAlgn="auto">
              <a:spcBef>
                <a:spcPts val="0"/>
              </a:spcBef>
              <a:spcAft>
                <a:spcPts val="0"/>
              </a:spcAft>
              <a:defRPr/>
            </a:pPr>
            <a:r>
              <a:rPr lang="en-US" altLang="zh-CN" sz="2400" dirty="0">
                <a:solidFill>
                  <a:schemeClr val="tx1">
                    <a:lumMod val="65000"/>
                    <a:lumOff val="35000"/>
                  </a:schemeClr>
                </a:solidFill>
                <a:latin typeface="+mj-lt"/>
                <a:ea typeface="Segoe UI Emoji" panose="020B0502040204020203" pitchFamily="34" charset="0"/>
              </a:rPr>
              <a:t>UI</a:t>
            </a:r>
            <a:r>
              <a:rPr lang="zh-CN" altLang="en-US" sz="2400" dirty="0">
                <a:solidFill>
                  <a:schemeClr val="tx1">
                    <a:lumMod val="65000"/>
                    <a:lumOff val="35000"/>
                  </a:schemeClr>
                </a:solidFill>
                <a:latin typeface="+mj-lt"/>
                <a:ea typeface="Segoe UI Emoji" panose="020B0502040204020203" pitchFamily="34" charset="0"/>
              </a:rPr>
              <a:t>界面</a:t>
            </a:r>
          </a:p>
        </p:txBody>
      </p:sp>
      <p:sp>
        <p:nvSpPr>
          <p:cNvPr id="66" name="矩形 35"/>
          <p:cNvSpPr>
            <a:spLocks noChangeArrowheads="1"/>
          </p:cNvSpPr>
          <p:nvPr/>
        </p:nvSpPr>
        <p:spPr bwMode="auto">
          <a:xfrm>
            <a:off x="1082492" y="5195347"/>
            <a:ext cx="2583152" cy="28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项目的主界面</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7" name="矩形 36"/>
          <p:cNvSpPr>
            <a:spLocks noChangeArrowheads="1"/>
          </p:cNvSpPr>
          <p:nvPr/>
        </p:nvSpPr>
        <p:spPr bwMode="auto">
          <a:xfrm>
            <a:off x="1144953" y="4987577"/>
            <a:ext cx="1898440" cy="48213"/>
          </a:xfrm>
          <a:prstGeom prst="rect">
            <a:avLst/>
          </a:prstGeom>
          <a:solidFill>
            <a:srgbClr val="8CC94C"/>
          </a:solidFill>
          <a:ln>
            <a:noFill/>
          </a:ln>
        </p:spPr>
        <p:txBody>
          <a:bodyPr anchor="ctr"/>
          <a:lstStyle/>
          <a:p>
            <a:pPr algn="ctr"/>
            <a:endParaRPr lang="zh-CN" altLang="zh-CN" sz="2109"/>
          </a:p>
        </p:txBody>
      </p:sp>
      <p:sp>
        <p:nvSpPr>
          <p:cNvPr id="68" name="文本框 34"/>
          <p:cNvSpPr txBox="1">
            <a:spLocks noChangeArrowheads="1"/>
          </p:cNvSpPr>
          <p:nvPr/>
        </p:nvSpPr>
        <p:spPr bwMode="auto">
          <a:xfrm>
            <a:off x="3680452" y="4446133"/>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fontAlgn="auto">
              <a:spcBef>
                <a:spcPts val="0"/>
              </a:spcBef>
              <a:spcAft>
                <a:spcPts val="0"/>
              </a:spcAft>
              <a:defRPr/>
            </a:pPr>
            <a:r>
              <a:rPr lang="zh-CN" altLang="en-US" sz="2400" dirty="0">
                <a:solidFill>
                  <a:schemeClr val="tx1">
                    <a:lumMod val="65000"/>
                    <a:lumOff val="35000"/>
                  </a:schemeClr>
                </a:solidFill>
                <a:latin typeface="+mj-lt"/>
                <a:ea typeface="Segoe UI Emoji" panose="020B0502040204020203" pitchFamily="34" charset="0"/>
              </a:rPr>
              <a:t>摄像机导演组动画</a:t>
            </a:r>
          </a:p>
        </p:txBody>
      </p:sp>
      <p:sp>
        <p:nvSpPr>
          <p:cNvPr id="69" name="矩形 35"/>
          <p:cNvSpPr>
            <a:spLocks noChangeArrowheads="1"/>
          </p:cNvSpPr>
          <p:nvPr/>
        </p:nvSpPr>
        <p:spPr bwMode="auto">
          <a:xfrm>
            <a:off x="3999232" y="5168977"/>
            <a:ext cx="2583152" cy="49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按</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p</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键播放动画</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gn="just">
              <a:lnSpc>
                <a:spcPct val="130000"/>
              </a:lnSpc>
            </a:pP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0" name="矩形 36"/>
          <p:cNvSpPr>
            <a:spLocks noChangeArrowheads="1"/>
          </p:cNvSpPr>
          <p:nvPr/>
        </p:nvSpPr>
        <p:spPr bwMode="auto">
          <a:xfrm>
            <a:off x="4034256" y="4987577"/>
            <a:ext cx="1898440" cy="48213"/>
          </a:xfrm>
          <a:prstGeom prst="rect">
            <a:avLst/>
          </a:prstGeom>
          <a:solidFill>
            <a:srgbClr val="108136"/>
          </a:solidFill>
          <a:ln>
            <a:noFill/>
          </a:ln>
        </p:spPr>
        <p:txBody>
          <a:bodyPr anchor="ctr"/>
          <a:lstStyle/>
          <a:p>
            <a:pPr algn="ctr"/>
            <a:endParaRPr lang="zh-CN" altLang="zh-CN" sz="2109"/>
          </a:p>
        </p:txBody>
      </p:sp>
      <p:sp>
        <p:nvSpPr>
          <p:cNvPr id="71" name="文本框 34"/>
          <p:cNvSpPr txBox="1">
            <a:spLocks noChangeArrowheads="1"/>
          </p:cNvSpPr>
          <p:nvPr/>
        </p:nvSpPr>
        <p:spPr bwMode="auto">
          <a:xfrm>
            <a:off x="7119773" y="4408413"/>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fontAlgn="auto">
              <a:spcBef>
                <a:spcPts val="0"/>
              </a:spcBef>
              <a:spcAft>
                <a:spcPts val="0"/>
              </a:spcAft>
              <a:defRPr/>
            </a:pPr>
            <a:r>
              <a:rPr lang="zh-CN" altLang="en-US" sz="2400" dirty="0">
                <a:solidFill>
                  <a:schemeClr val="tx1">
                    <a:lumMod val="65000"/>
                    <a:lumOff val="35000"/>
                  </a:schemeClr>
                </a:solidFill>
                <a:latin typeface="+mj-lt"/>
                <a:ea typeface="Segoe UI Emoji" panose="020B0502040204020203" pitchFamily="34" charset="0"/>
              </a:rPr>
              <a:t>厨房灯</a:t>
            </a:r>
          </a:p>
        </p:txBody>
      </p:sp>
      <p:sp>
        <p:nvSpPr>
          <p:cNvPr id="72" name="矩形 35"/>
          <p:cNvSpPr>
            <a:spLocks noChangeArrowheads="1"/>
          </p:cNvSpPr>
          <p:nvPr/>
        </p:nvSpPr>
        <p:spPr bwMode="auto">
          <a:xfrm>
            <a:off x="6636211" y="5195348"/>
            <a:ext cx="2583152" cy="28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按数字</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键开关厨房灯</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3" name="矩形 36"/>
          <p:cNvSpPr>
            <a:spLocks noChangeArrowheads="1"/>
          </p:cNvSpPr>
          <p:nvPr/>
        </p:nvSpPr>
        <p:spPr bwMode="auto">
          <a:xfrm>
            <a:off x="6724550" y="4987577"/>
            <a:ext cx="1898440" cy="48213"/>
          </a:xfrm>
          <a:prstGeom prst="rect">
            <a:avLst/>
          </a:prstGeom>
          <a:solidFill>
            <a:srgbClr val="8CC94C"/>
          </a:solidFill>
          <a:ln>
            <a:noFill/>
          </a:ln>
        </p:spPr>
        <p:txBody>
          <a:bodyPr anchor="ctr"/>
          <a:lstStyle/>
          <a:p>
            <a:pPr algn="ctr"/>
            <a:endParaRPr lang="zh-CN" altLang="zh-CN" sz="2109"/>
          </a:p>
        </p:txBody>
      </p:sp>
      <p:sp>
        <p:nvSpPr>
          <p:cNvPr id="74" name="文本框 34"/>
          <p:cNvSpPr txBox="1">
            <a:spLocks noChangeArrowheads="1"/>
          </p:cNvSpPr>
          <p:nvPr/>
        </p:nvSpPr>
        <p:spPr bwMode="auto">
          <a:xfrm>
            <a:off x="10159825" y="4408413"/>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fontAlgn="auto">
              <a:spcBef>
                <a:spcPts val="0"/>
              </a:spcBef>
              <a:spcAft>
                <a:spcPts val="0"/>
              </a:spcAft>
              <a:defRPr/>
            </a:pPr>
            <a:r>
              <a:rPr lang="zh-CN" altLang="en-US" sz="2400" dirty="0">
                <a:solidFill>
                  <a:schemeClr val="tx1">
                    <a:lumMod val="65000"/>
                    <a:lumOff val="35000"/>
                  </a:schemeClr>
                </a:solidFill>
                <a:latin typeface="+mj-lt"/>
                <a:ea typeface="Segoe UI Emoji" panose="020B0502040204020203" pitchFamily="34" charset="0"/>
              </a:rPr>
              <a:t>电视</a:t>
            </a:r>
            <a:endParaRPr lang="zh-CN" altLang="en-US" sz="2400" dirty="0">
              <a:solidFill>
                <a:schemeClr val="tx1">
                  <a:lumMod val="65000"/>
                  <a:lumOff val="35000"/>
                </a:schemeClr>
              </a:solidFill>
              <a:latin typeface="+mj-lt"/>
            </a:endParaRPr>
          </a:p>
        </p:txBody>
      </p:sp>
      <p:sp>
        <p:nvSpPr>
          <p:cNvPr id="75" name="矩形 35"/>
          <p:cNvSpPr>
            <a:spLocks noChangeArrowheads="1"/>
          </p:cNvSpPr>
          <p:nvPr/>
        </p:nvSpPr>
        <p:spPr bwMode="auto">
          <a:xfrm>
            <a:off x="9534855" y="5195348"/>
            <a:ext cx="2583152" cy="28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按数字</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5</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键开电视</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76" name="矩形 36"/>
          <p:cNvSpPr>
            <a:spLocks noChangeArrowheads="1"/>
          </p:cNvSpPr>
          <p:nvPr/>
        </p:nvSpPr>
        <p:spPr bwMode="auto">
          <a:xfrm>
            <a:off x="9610715" y="4987577"/>
            <a:ext cx="1898440" cy="48213"/>
          </a:xfrm>
          <a:prstGeom prst="rect">
            <a:avLst/>
          </a:prstGeom>
          <a:solidFill>
            <a:srgbClr val="108136"/>
          </a:solidFill>
          <a:ln>
            <a:noFill/>
          </a:ln>
        </p:spPr>
        <p:txBody>
          <a:bodyPr anchor="ctr"/>
          <a:lstStyle/>
          <a:p>
            <a:pPr algn="ctr"/>
            <a:endParaRPr lang="zh-CN" altLang="zh-CN" sz="2109"/>
          </a:p>
        </p:txBody>
      </p:sp>
      <p:sp>
        <p:nvSpPr>
          <p:cNvPr id="31" name="矩形 30"/>
          <p:cNvSpPr/>
          <p:nvPr/>
        </p:nvSpPr>
        <p:spPr>
          <a:xfrm>
            <a:off x="5292686" y="559508"/>
            <a:ext cx="2273379"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SYSTEM FUNCTION INTRODUCTION</a:t>
            </a:r>
            <a:endParaRPr lang="zh-CN" altLang="en-US" sz="1050" b="1" dirty="0">
              <a:solidFill>
                <a:srgbClr val="8CC94C"/>
              </a:solidFill>
              <a:latin typeface="+mj-lt"/>
              <a:ea typeface="微软雅黑" panose="020B0503020204020204" pitchFamily="34" charset="-122"/>
            </a:endParaRPr>
          </a:p>
        </p:txBody>
      </p:sp>
      <p:pic>
        <p:nvPicPr>
          <p:cNvPr id="3" name="图片 2" descr="图片包含 文字, 自然&#10;&#10;已生成极高可信度的说明">
            <a:extLst>
              <a:ext uri="{FF2B5EF4-FFF2-40B4-BE49-F238E27FC236}">
                <a16:creationId xmlns:a16="http://schemas.microsoft.com/office/drawing/2014/main" id="{C30434A0-DDF4-4A52-A983-B8439D9DD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54" y="1714160"/>
            <a:ext cx="2764166" cy="1686141"/>
          </a:xfrm>
          <a:prstGeom prst="roundRect">
            <a:avLst>
              <a:gd name="adj" fmla="val 8594"/>
            </a:avLst>
          </a:prstGeom>
          <a:solidFill>
            <a:srgbClr val="FFFFFF">
              <a:shade val="85000"/>
            </a:srgbClr>
          </a:solidFill>
          <a:ln>
            <a:solidFill>
              <a:schemeClr val="tx1">
                <a:lumMod val="50000"/>
                <a:lumOff val="50000"/>
              </a:schemeClr>
            </a:solidFill>
          </a:ln>
          <a:effectLst>
            <a:reflection blurRad="12700" stA="38000" endPos="28000" dist="5000" dir="5400000" sy="-100000" algn="bl" rotWithShape="0"/>
          </a:effectLst>
        </p:spPr>
      </p:pic>
      <p:sp>
        <p:nvSpPr>
          <p:cNvPr id="32" name="矩形 31"/>
          <p:cNvSpPr/>
          <p:nvPr/>
        </p:nvSpPr>
        <p:spPr>
          <a:xfrm>
            <a:off x="5644549" y="238969"/>
            <a:ext cx="1569660"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系统功能简介</a:t>
            </a:r>
          </a:p>
        </p:txBody>
      </p:sp>
      <p:sp>
        <p:nvSpPr>
          <p:cNvPr id="35" name="等腰三角形 34"/>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图片包含 室内, 地板, 餐桌, 墙壁&#10;&#10;已生成极高可信度的说明">
            <a:extLst>
              <a:ext uri="{FF2B5EF4-FFF2-40B4-BE49-F238E27FC236}">
                <a16:creationId xmlns:a16="http://schemas.microsoft.com/office/drawing/2014/main" id="{53630D5B-AE20-4190-B2CF-5A84D7241A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1077"/>
          <a:stretch/>
        </p:blipFill>
        <p:spPr>
          <a:xfrm>
            <a:off x="3562848" y="1697806"/>
            <a:ext cx="2655607" cy="1686769"/>
          </a:xfrm>
          <a:prstGeom prst="roundRect">
            <a:avLst>
              <a:gd name="adj" fmla="val 8594"/>
            </a:avLst>
          </a:prstGeom>
          <a:solidFill>
            <a:srgbClr val="FFFFFF">
              <a:shade val="85000"/>
            </a:srgbClr>
          </a:solidFill>
          <a:ln>
            <a:solidFill>
              <a:schemeClr val="tx1">
                <a:lumMod val="50000"/>
                <a:lumOff val="50000"/>
              </a:schemeClr>
            </a:solidFill>
          </a:ln>
          <a:effectLst>
            <a:reflection blurRad="12700" stA="38000" endPos="28000" dist="5000" dir="5400000" sy="-100000" algn="bl" rotWithShape="0"/>
          </a:effectLst>
        </p:spPr>
      </p:pic>
      <p:pic>
        <p:nvPicPr>
          <p:cNvPr id="7" name="图片 6" descr="图片包含 室内, 墙壁, 橱柜, 厨房&#10;&#10;已生成极高可信度的说明">
            <a:extLst>
              <a:ext uri="{FF2B5EF4-FFF2-40B4-BE49-F238E27FC236}">
                <a16:creationId xmlns:a16="http://schemas.microsoft.com/office/drawing/2014/main" id="{B02736D5-BEA8-4F12-A6AC-4E8E3DF00E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10119"/>
          <a:stretch/>
        </p:blipFill>
        <p:spPr>
          <a:xfrm>
            <a:off x="6384000" y="1662762"/>
            <a:ext cx="2739997" cy="1721813"/>
          </a:xfrm>
          <a:prstGeom prst="roundRect">
            <a:avLst>
              <a:gd name="adj" fmla="val 8594"/>
            </a:avLst>
          </a:prstGeom>
          <a:solidFill>
            <a:srgbClr val="FFFFFF">
              <a:shade val="85000"/>
            </a:srgbClr>
          </a:solidFill>
          <a:ln>
            <a:solidFill>
              <a:schemeClr val="tx1">
                <a:lumMod val="50000"/>
                <a:lumOff val="50000"/>
              </a:schemeClr>
            </a:solidFill>
          </a:ln>
          <a:effectLst>
            <a:reflection blurRad="12700" stA="38000" endPos="28000" dist="5000" dir="5400000" sy="-100000" algn="bl" rotWithShape="0"/>
          </a:effectLst>
        </p:spPr>
      </p:pic>
      <p:pic>
        <p:nvPicPr>
          <p:cNvPr id="9" name="图片 8" descr="图片包含 室内, 墙壁&#10;&#10;已生成极高可信度的说明">
            <a:extLst>
              <a:ext uri="{FF2B5EF4-FFF2-40B4-BE49-F238E27FC236}">
                <a16:creationId xmlns:a16="http://schemas.microsoft.com/office/drawing/2014/main" id="{2D9A72EA-0F97-49EA-B041-5A0DE7FCD4C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900" t="-1" b="4"/>
          <a:stretch/>
        </p:blipFill>
        <p:spPr>
          <a:xfrm flipH="1">
            <a:off x="9289542" y="1656373"/>
            <a:ext cx="2828465" cy="1734589"/>
          </a:xfrm>
          <a:prstGeom prst="roundRect">
            <a:avLst>
              <a:gd name="adj" fmla="val 8594"/>
            </a:avLst>
          </a:prstGeom>
          <a:solidFill>
            <a:srgbClr val="FFFFFF">
              <a:shade val="85000"/>
            </a:srgbClr>
          </a:solidFill>
          <a:ln>
            <a:solidFill>
              <a:schemeClr val="tx1">
                <a:lumMod val="50000"/>
                <a:lumOff val="50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4389138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1000"/>
                            </p:stCondLst>
                            <p:childTnLst>
                              <p:par>
                                <p:cTn id="22" presetID="29" presetClass="entr" presetSubtype="0" fill="hold" grpId="0" nodeType="after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p:cTn id="24" dur="500" fill="hold"/>
                                        <p:tgtEl>
                                          <p:spTgt spid="65"/>
                                        </p:tgtEl>
                                        <p:attrNameLst>
                                          <p:attrName>ppt_x</p:attrName>
                                        </p:attrNameLst>
                                      </p:cBhvr>
                                      <p:tavLst>
                                        <p:tav tm="0">
                                          <p:val>
                                            <p:strVal val="#ppt_x-.2"/>
                                          </p:val>
                                        </p:tav>
                                        <p:tav tm="100000">
                                          <p:val>
                                            <p:strVal val="#ppt_x"/>
                                          </p:val>
                                        </p:tav>
                                      </p:tavLst>
                                    </p:anim>
                                    <p:anim calcmode="lin" valueType="num">
                                      <p:cBhvr>
                                        <p:cTn id="25" dur="500" fill="hold"/>
                                        <p:tgtEl>
                                          <p:spTgt spid="65"/>
                                        </p:tgtEl>
                                        <p:attrNameLst>
                                          <p:attrName>ppt_y</p:attrName>
                                        </p:attrNameLst>
                                      </p:cBhvr>
                                      <p:tavLst>
                                        <p:tav tm="0">
                                          <p:val>
                                            <p:strVal val="#ppt_y"/>
                                          </p:val>
                                        </p:tav>
                                        <p:tav tm="100000">
                                          <p:val>
                                            <p:strVal val="#ppt_y"/>
                                          </p:val>
                                        </p:tav>
                                      </p:tavLst>
                                    </p:anim>
                                    <p:animEffect transition="in" filter="wipe(right)" prLst="gradientSize: 0.1">
                                      <p:cBhvr>
                                        <p:cTn id="26" dur="500"/>
                                        <p:tgtEl>
                                          <p:spTgt spid="65"/>
                                        </p:tgtEl>
                                      </p:cBhvr>
                                    </p:animEffect>
                                  </p:childTnLst>
                                </p:cTn>
                              </p:par>
                            </p:childTnLst>
                          </p:cTn>
                        </p:par>
                        <p:par>
                          <p:cTn id="27" fill="hold">
                            <p:stCondLst>
                              <p:cond delay="1500"/>
                            </p:stCondLst>
                            <p:childTnLst>
                              <p:par>
                                <p:cTn id="28" presetID="29" presetClass="entr" presetSubtype="0"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p:cTn id="30" dur="500" fill="hold"/>
                                        <p:tgtEl>
                                          <p:spTgt spid="66"/>
                                        </p:tgtEl>
                                        <p:attrNameLst>
                                          <p:attrName>ppt_x</p:attrName>
                                        </p:attrNameLst>
                                      </p:cBhvr>
                                      <p:tavLst>
                                        <p:tav tm="0">
                                          <p:val>
                                            <p:strVal val="#ppt_x-.2"/>
                                          </p:val>
                                        </p:tav>
                                        <p:tav tm="100000">
                                          <p:val>
                                            <p:strVal val="#ppt_x"/>
                                          </p:val>
                                        </p:tav>
                                      </p:tavLst>
                                    </p:anim>
                                    <p:anim calcmode="lin" valueType="num">
                                      <p:cBhvr>
                                        <p:cTn id="31" dur="500" fill="hold"/>
                                        <p:tgtEl>
                                          <p:spTgt spid="66"/>
                                        </p:tgtEl>
                                        <p:attrNameLst>
                                          <p:attrName>ppt_y</p:attrName>
                                        </p:attrNameLst>
                                      </p:cBhvr>
                                      <p:tavLst>
                                        <p:tav tm="0">
                                          <p:val>
                                            <p:strVal val="#ppt_y"/>
                                          </p:val>
                                        </p:tav>
                                        <p:tav tm="100000">
                                          <p:val>
                                            <p:strVal val="#ppt_y"/>
                                          </p:val>
                                        </p:tav>
                                      </p:tavLst>
                                    </p:anim>
                                    <p:animEffect transition="in" filter="wipe(right)" prLst="gradientSize: 0.1">
                                      <p:cBhvr>
                                        <p:cTn id="32" dur="500"/>
                                        <p:tgtEl>
                                          <p:spTgt spid="66"/>
                                        </p:tgtEl>
                                      </p:cBhvr>
                                    </p:animEffect>
                                  </p:childTnLst>
                                </p:cTn>
                              </p:par>
                            </p:childTnLst>
                          </p:cTn>
                        </p:par>
                        <p:par>
                          <p:cTn id="33" fill="hold">
                            <p:stCondLst>
                              <p:cond delay="2000"/>
                            </p:stCondLst>
                            <p:childTnLst>
                              <p:par>
                                <p:cTn id="34" presetID="29" presetClass="entr" presetSubtype="0"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 calcmode="lin" valueType="num">
                                      <p:cBhvr>
                                        <p:cTn id="36" dur="500" fill="hold"/>
                                        <p:tgtEl>
                                          <p:spTgt spid="67"/>
                                        </p:tgtEl>
                                        <p:attrNameLst>
                                          <p:attrName>ppt_x</p:attrName>
                                        </p:attrNameLst>
                                      </p:cBhvr>
                                      <p:tavLst>
                                        <p:tav tm="0">
                                          <p:val>
                                            <p:strVal val="#ppt_x-.2"/>
                                          </p:val>
                                        </p:tav>
                                        <p:tav tm="100000">
                                          <p:val>
                                            <p:strVal val="#ppt_x"/>
                                          </p:val>
                                        </p:tav>
                                      </p:tavLst>
                                    </p:anim>
                                    <p:anim calcmode="lin" valueType="num">
                                      <p:cBhvr>
                                        <p:cTn id="37" dur="500" fill="hold"/>
                                        <p:tgtEl>
                                          <p:spTgt spid="67"/>
                                        </p:tgtEl>
                                        <p:attrNameLst>
                                          <p:attrName>ppt_y</p:attrName>
                                        </p:attrNameLst>
                                      </p:cBhvr>
                                      <p:tavLst>
                                        <p:tav tm="0">
                                          <p:val>
                                            <p:strVal val="#ppt_y"/>
                                          </p:val>
                                        </p:tav>
                                        <p:tav tm="100000">
                                          <p:val>
                                            <p:strVal val="#ppt_y"/>
                                          </p:val>
                                        </p:tav>
                                      </p:tavLst>
                                    </p:anim>
                                    <p:animEffect transition="in" filter="wipe(right)" prLst="gradientSize: 0.1">
                                      <p:cBhvr>
                                        <p:cTn id="38" dur="500"/>
                                        <p:tgtEl>
                                          <p:spTgt spid="67"/>
                                        </p:tgtEl>
                                      </p:cBhvr>
                                    </p:animEffect>
                                  </p:childTnLst>
                                </p:cTn>
                              </p:par>
                            </p:childTnLst>
                          </p:cTn>
                        </p:par>
                        <p:par>
                          <p:cTn id="39" fill="hold">
                            <p:stCondLst>
                              <p:cond delay="2500"/>
                            </p:stCondLst>
                            <p:childTnLst>
                              <p:par>
                                <p:cTn id="40" presetID="18" presetClass="entr" presetSubtype="12"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strips(down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9"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p:cTn id="47" dur="500" fill="hold"/>
                                        <p:tgtEl>
                                          <p:spTgt spid="68"/>
                                        </p:tgtEl>
                                        <p:attrNameLst>
                                          <p:attrName>ppt_x</p:attrName>
                                        </p:attrNameLst>
                                      </p:cBhvr>
                                      <p:tavLst>
                                        <p:tav tm="0">
                                          <p:val>
                                            <p:strVal val="#ppt_x-.2"/>
                                          </p:val>
                                        </p:tav>
                                        <p:tav tm="100000">
                                          <p:val>
                                            <p:strVal val="#ppt_x"/>
                                          </p:val>
                                        </p:tav>
                                      </p:tavLst>
                                    </p:anim>
                                    <p:anim calcmode="lin" valueType="num">
                                      <p:cBhvr>
                                        <p:cTn id="48" dur="500" fill="hold"/>
                                        <p:tgtEl>
                                          <p:spTgt spid="68"/>
                                        </p:tgtEl>
                                        <p:attrNameLst>
                                          <p:attrName>ppt_y</p:attrName>
                                        </p:attrNameLst>
                                      </p:cBhvr>
                                      <p:tavLst>
                                        <p:tav tm="0">
                                          <p:val>
                                            <p:strVal val="#ppt_y"/>
                                          </p:val>
                                        </p:tav>
                                        <p:tav tm="100000">
                                          <p:val>
                                            <p:strVal val="#ppt_y"/>
                                          </p:val>
                                        </p:tav>
                                      </p:tavLst>
                                    </p:anim>
                                    <p:animEffect transition="in" filter="wipe(right)" prLst="gradientSize: 0.1">
                                      <p:cBhvr>
                                        <p:cTn id="49" dur="500"/>
                                        <p:tgtEl>
                                          <p:spTgt spid="68"/>
                                        </p:tgtEl>
                                      </p:cBhvr>
                                    </p:animEffect>
                                  </p:childTnLst>
                                </p:cTn>
                              </p:par>
                            </p:childTnLst>
                          </p:cTn>
                        </p:par>
                        <p:par>
                          <p:cTn id="50" fill="hold">
                            <p:stCondLst>
                              <p:cond delay="500"/>
                            </p:stCondLst>
                            <p:childTnLst>
                              <p:par>
                                <p:cTn id="51" presetID="29"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p:cTn id="53" dur="500" fill="hold"/>
                                        <p:tgtEl>
                                          <p:spTgt spid="69"/>
                                        </p:tgtEl>
                                        <p:attrNameLst>
                                          <p:attrName>ppt_x</p:attrName>
                                        </p:attrNameLst>
                                      </p:cBhvr>
                                      <p:tavLst>
                                        <p:tav tm="0">
                                          <p:val>
                                            <p:strVal val="#ppt_x-.2"/>
                                          </p:val>
                                        </p:tav>
                                        <p:tav tm="100000">
                                          <p:val>
                                            <p:strVal val="#ppt_x"/>
                                          </p:val>
                                        </p:tav>
                                      </p:tavLst>
                                    </p:anim>
                                    <p:anim calcmode="lin" valueType="num">
                                      <p:cBhvr>
                                        <p:cTn id="54" dur="500" fill="hold"/>
                                        <p:tgtEl>
                                          <p:spTgt spid="69"/>
                                        </p:tgtEl>
                                        <p:attrNameLst>
                                          <p:attrName>ppt_y</p:attrName>
                                        </p:attrNameLst>
                                      </p:cBhvr>
                                      <p:tavLst>
                                        <p:tav tm="0">
                                          <p:val>
                                            <p:strVal val="#ppt_y"/>
                                          </p:val>
                                        </p:tav>
                                        <p:tav tm="100000">
                                          <p:val>
                                            <p:strVal val="#ppt_y"/>
                                          </p:val>
                                        </p:tav>
                                      </p:tavLst>
                                    </p:anim>
                                    <p:animEffect transition="in" filter="wipe(right)" prLst="gradientSize: 0.1">
                                      <p:cBhvr>
                                        <p:cTn id="55" dur="500"/>
                                        <p:tgtEl>
                                          <p:spTgt spid="69"/>
                                        </p:tgtEl>
                                      </p:cBhvr>
                                    </p:animEffect>
                                  </p:childTnLst>
                                </p:cTn>
                              </p:par>
                            </p:childTnLst>
                          </p:cTn>
                        </p:par>
                        <p:par>
                          <p:cTn id="56" fill="hold">
                            <p:stCondLst>
                              <p:cond delay="1000"/>
                            </p:stCondLst>
                            <p:childTnLst>
                              <p:par>
                                <p:cTn id="57" presetID="2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500" fill="hold"/>
                                        <p:tgtEl>
                                          <p:spTgt spid="70"/>
                                        </p:tgtEl>
                                        <p:attrNameLst>
                                          <p:attrName>ppt_x</p:attrName>
                                        </p:attrNameLst>
                                      </p:cBhvr>
                                      <p:tavLst>
                                        <p:tav tm="0">
                                          <p:val>
                                            <p:strVal val="#ppt_x-.2"/>
                                          </p:val>
                                        </p:tav>
                                        <p:tav tm="100000">
                                          <p:val>
                                            <p:strVal val="#ppt_x"/>
                                          </p:val>
                                        </p:tav>
                                      </p:tavLst>
                                    </p:anim>
                                    <p:anim calcmode="lin" valueType="num">
                                      <p:cBhvr>
                                        <p:cTn id="60" dur="500" fill="hold"/>
                                        <p:tgtEl>
                                          <p:spTgt spid="70"/>
                                        </p:tgtEl>
                                        <p:attrNameLst>
                                          <p:attrName>ppt_y</p:attrName>
                                        </p:attrNameLst>
                                      </p:cBhvr>
                                      <p:tavLst>
                                        <p:tav tm="0">
                                          <p:val>
                                            <p:strVal val="#ppt_y"/>
                                          </p:val>
                                        </p:tav>
                                        <p:tav tm="100000">
                                          <p:val>
                                            <p:strVal val="#ppt_y"/>
                                          </p:val>
                                        </p:tav>
                                      </p:tavLst>
                                    </p:anim>
                                    <p:animEffect transition="in" filter="wipe(right)" prLst="gradientSize: 0.1">
                                      <p:cBhvr>
                                        <p:cTn id="61" dur="500"/>
                                        <p:tgtEl>
                                          <p:spTgt spid="70"/>
                                        </p:tgtEl>
                                      </p:cBhvr>
                                    </p:animEffect>
                                  </p:childTnLst>
                                </p:cTn>
                              </p:par>
                            </p:childTnLst>
                          </p:cTn>
                        </p:par>
                        <p:par>
                          <p:cTn id="62" fill="hold">
                            <p:stCondLst>
                              <p:cond delay="1500"/>
                            </p:stCondLst>
                            <p:childTnLst>
                              <p:par>
                                <p:cTn id="63" presetID="18" presetClass="entr" presetSubtype="12"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strips(downLeft)">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29" presetClass="entr" presetSubtype="0" fill="hold" grpId="0" nodeType="clickEffect">
                                  <p:stCondLst>
                                    <p:cond delay="0"/>
                                  </p:stCondLst>
                                  <p:childTnLst>
                                    <p:set>
                                      <p:cBhvr>
                                        <p:cTn id="69" dur="1" fill="hold">
                                          <p:stCondLst>
                                            <p:cond delay="0"/>
                                          </p:stCondLst>
                                        </p:cTn>
                                        <p:tgtEl>
                                          <p:spTgt spid="71"/>
                                        </p:tgtEl>
                                        <p:attrNameLst>
                                          <p:attrName>style.visibility</p:attrName>
                                        </p:attrNameLst>
                                      </p:cBhvr>
                                      <p:to>
                                        <p:strVal val="visible"/>
                                      </p:to>
                                    </p:set>
                                    <p:anim calcmode="lin" valueType="num">
                                      <p:cBhvr>
                                        <p:cTn id="70" dur="500" fill="hold"/>
                                        <p:tgtEl>
                                          <p:spTgt spid="71"/>
                                        </p:tgtEl>
                                        <p:attrNameLst>
                                          <p:attrName>ppt_x</p:attrName>
                                        </p:attrNameLst>
                                      </p:cBhvr>
                                      <p:tavLst>
                                        <p:tav tm="0">
                                          <p:val>
                                            <p:strVal val="#ppt_x-.2"/>
                                          </p:val>
                                        </p:tav>
                                        <p:tav tm="100000">
                                          <p:val>
                                            <p:strVal val="#ppt_x"/>
                                          </p:val>
                                        </p:tav>
                                      </p:tavLst>
                                    </p:anim>
                                    <p:anim calcmode="lin" valueType="num">
                                      <p:cBhvr>
                                        <p:cTn id="71" dur="500" fill="hold"/>
                                        <p:tgtEl>
                                          <p:spTgt spid="71"/>
                                        </p:tgtEl>
                                        <p:attrNameLst>
                                          <p:attrName>ppt_y</p:attrName>
                                        </p:attrNameLst>
                                      </p:cBhvr>
                                      <p:tavLst>
                                        <p:tav tm="0">
                                          <p:val>
                                            <p:strVal val="#ppt_y"/>
                                          </p:val>
                                        </p:tav>
                                        <p:tav tm="100000">
                                          <p:val>
                                            <p:strVal val="#ppt_y"/>
                                          </p:val>
                                        </p:tav>
                                      </p:tavLst>
                                    </p:anim>
                                    <p:animEffect transition="in" filter="wipe(right)" prLst="gradientSize: 0.1">
                                      <p:cBhvr>
                                        <p:cTn id="72" dur="500"/>
                                        <p:tgtEl>
                                          <p:spTgt spid="71"/>
                                        </p:tgtEl>
                                      </p:cBhvr>
                                    </p:animEffect>
                                  </p:childTnLst>
                                </p:cTn>
                              </p:par>
                            </p:childTnLst>
                          </p:cTn>
                        </p:par>
                        <p:par>
                          <p:cTn id="73" fill="hold">
                            <p:stCondLst>
                              <p:cond delay="500"/>
                            </p:stCondLst>
                            <p:childTnLst>
                              <p:par>
                                <p:cTn id="74" presetID="29"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 calcmode="lin" valueType="num">
                                      <p:cBhvr>
                                        <p:cTn id="76" dur="500" fill="hold"/>
                                        <p:tgtEl>
                                          <p:spTgt spid="72"/>
                                        </p:tgtEl>
                                        <p:attrNameLst>
                                          <p:attrName>ppt_x</p:attrName>
                                        </p:attrNameLst>
                                      </p:cBhvr>
                                      <p:tavLst>
                                        <p:tav tm="0">
                                          <p:val>
                                            <p:strVal val="#ppt_x-.2"/>
                                          </p:val>
                                        </p:tav>
                                        <p:tav tm="100000">
                                          <p:val>
                                            <p:strVal val="#ppt_x"/>
                                          </p:val>
                                        </p:tav>
                                      </p:tavLst>
                                    </p:anim>
                                    <p:anim calcmode="lin" valueType="num">
                                      <p:cBhvr>
                                        <p:cTn id="77" dur="500" fill="hold"/>
                                        <p:tgtEl>
                                          <p:spTgt spid="72"/>
                                        </p:tgtEl>
                                        <p:attrNameLst>
                                          <p:attrName>ppt_y</p:attrName>
                                        </p:attrNameLst>
                                      </p:cBhvr>
                                      <p:tavLst>
                                        <p:tav tm="0">
                                          <p:val>
                                            <p:strVal val="#ppt_y"/>
                                          </p:val>
                                        </p:tav>
                                        <p:tav tm="100000">
                                          <p:val>
                                            <p:strVal val="#ppt_y"/>
                                          </p:val>
                                        </p:tav>
                                      </p:tavLst>
                                    </p:anim>
                                    <p:animEffect transition="in" filter="wipe(right)" prLst="gradientSize: 0.1">
                                      <p:cBhvr>
                                        <p:cTn id="78" dur="500"/>
                                        <p:tgtEl>
                                          <p:spTgt spid="72"/>
                                        </p:tgtEl>
                                      </p:cBhvr>
                                    </p:animEffect>
                                  </p:childTnLst>
                                </p:cTn>
                              </p:par>
                            </p:childTnLst>
                          </p:cTn>
                        </p:par>
                        <p:par>
                          <p:cTn id="79" fill="hold">
                            <p:stCondLst>
                              <p:cond delay="1000"/>
                            </p:stCondLst>
                            <p:childTnLst>
                              <p:par>
                                <p:cTn id="80" presetID="29" presetClass="entr" presetSubtype="0" fill="hold" grpId="0" nodeType="afterEffect">
                                  <p:stCondLst>
                                    <p:cond delay="0"/>
                                  </p:stCondLst>
                                  <p:childTnLst>
                                    <p:set>
                                      <p:cBhvr>
                                        <p:cTn id="81" dur="1" fill="hold">
                                          <p:stCondLst>
                                            <p:cond delay="0"/>
                                          </p:stCondLst>
                                        </p:cTn>
                                        <p:tgtEl>
                                          <p:spTgt spid="73"/>
                                        </p:tgtEl>
                                        <p:attrNameLst>
                                          <p:attrName>style.visibility</p:attrName>
                                        </p:attrNameLst>
                                      </p:cBhvr>
                                      <p:to>
                                        <p:strVal val="visible"/>
                                      </p:to>
                                    </p:set>
                                    <p:anim calcmode="lin" valueType="num">
                                      <p:cBhvr>
                                        <p:cTn id="82" dur="500" fill="hold"/>
                                        <p:tgtEl>
                                          <p:spTgt spid="73"/>
                                        </p:tgtEl>
                                        <p:attrNameLst>
                                          <p:attrName>ppt_x</p:attrName>
                                        </p:attrNameLst>
                                      </p:cBhvr>
                                      <p:tavLst>
                                        <p:tav tm="0">
                                          <p:val>
                                            <p:strVal val="#ppt_x-.2"/>
                                          </p:val>
                                        </p:tav>
                                        <p:tav tm="100000">
                                          <p:val>
                                            <p:strVal val="#ppt_x"/>
                                          </p:val>
                                        </p:tav>
                                      </p:tavLst>
                                    </p:anim>
                                    <p:anim calcmode="lin" valueType="num">
                                      <p:cBhvr>
                                        <p:cTn id="83" dur="500" fill="hold"/>
                                        <p:tgtEl>
                                          <p:spTgt spid="73"/>
                                        </p:tgtEl>
                                        <p:attrNameLst>
                                          <p:attrName>ppt_y</p:attrName>
                                        </p:attrNameLst>
                                      </p:cBhvr>
                                      <p:tavLst>
                                        <p:tav tm="0">
                                          <p:val>
                                            <p:strVal val="#ppt_y"/>
                                          </p:val>
                                        </p:tav>
                                        <p:tav tm="100000">
                                          <p:val>
                                            <p:strVal val="#ppt_y"/>
                                          </p:val>
                                        </p:tav>
                                      </p:tavLst>
                                    </p:anim>
                                    <p:animEffect transition="in" filter="wipe(right)" prLst="gradientSize: 0.1">
                                      <p:cBhvr>
                                        <p:cTn id="84" dur="500"/>
                                        <p:tgtEl>
                                          <p:spTgt spid="73"/>
                                        </p:tgtEl>
                                      </p:cBhvr>
                                    </p:animEffect>
                                  </p:childTnLst>
                                </p:cTn>
                              </p:par>
                            </p:childTnLst>
                          </p:cTn>
                        </p:par>
                        <p:par>
                          <p:cTn id="85" fill="hold">
                            <p:stCondLst>
                              <p:cond delay="1500"/>
                            </p:stCondLst>
                            <p:childTnLst>
                              <p:par>
                                <p:cTn id="86" presetID="18" presetClass="entr" presetSubtype="12" fill="hold" nodeType="after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strips(downLeft)">
                                      <p:cBhvr>
                                        <p:cTn id="88" dur="500"/>
                                        <p:tgtEl>
                                          <p:spTgt spid="7"/>
                                        </p:tgtEl>
                                      </p:cBhvr>
                                    </p:animEffect>
                                  </p:childTnLst>
                                </p:cTn>
                              </p:par>
                            </p:childTnLst>
                          </p:cTn>
                        </p:par>
                      </p:childTnLst>
                    </p:cTn>
                  </p:par>
                  <p:par>
                    <p:cTn id="89" fill="hold">
                      <p:stCondLst>
                        <p:cond delay="indefinite"/>
                      </p:stCondLst>
                      <p:childTnLst>
                        <p:par>
                          <p:cTn id="90" fill="hold">
                            <p:stCondLst>
                              <p:cond delay="0"/>
                            </p:stCondLst>
                            <p:childTnLst>
                              <p:par>
                                <p:cTn id="91" presetID="29" presetClass="entr" presetSubtype="0" fill="hold" grpId="0" nodeType="clickEffect">
                                  <p:stCondLst>
                                    <p:cond delay="0"/>
                                  </p:stCondLst>
                                  <p:childTnLst>
                                    <p:set>
                                      <p:cBhvr>
                                        <p:cTn id="92" dur="1" fill="hold">
                                          <p:stCondLst>
                                            <p:cond delay="0"/>
                                          </p:stCondLst>
                                        </p:cTn>
                                        <p:tgtEl>
                                          <p:spTgt spid="74"/>
                                        </p:tgtEl>
                                        <p:attrNameLst>
                                          <p:attrName>style.visibility</p:attrName>
                                        </p:attrNameLst>
                                      </p:cBhvr>
                                      <p:to>
                                        <p:strVal val="visible"/>
                                      </p:to>
                                    </p:set>
                                    <p:anim calcmode="lin" valueType="num">
                                      <p:cBhvr>
                                        <p:cTn id="93" dur="500" fill="hold"/>
                                        <p:tgtEl>
                                          <p:spTgt spid="74"/>
                                        </p:tgtEl>
                                        <p:attrNameLst>
                                          <p:attrName>ppt_x</p:attrName>
                                        </p:attrNameLst>
                                      </p:cBhvr>
                                      <p:tavLst>
                                        <p:tav tm="0">
                                          <p:val>
                                            <p:strVal val="#ppt_x-.2"/>
                                          </p:val>
                                        </p:tav>
                                        <p:tav tm="100000">
                                          <p:val>
                                            <p:strVal val="#ppt_x"/>
                                          </p:val>
                                        </p:tav>
                                      </p:tavLst>
                                    </p:anim>
                                    <p:anim calcmode="lin" valueType="num">
                                      <p:cBhvr>
                                        <p:cTn id="94" dur="500" fill="hold"/>
                                        <p:tgtEl>
                                          <p:spTgt spid="74"/>
                                        </p:tgtEl>
                                        <p:attrNameLst>
                                          <p:attrName>ppt_y</p:attrName>
                                        </p:attrNameLst>
                                      </p:cBhvr>
                                      <p:tavLst>
                                        <p:tav tm="0">
                                          <p:val>
                                            <p:strVal val="#ppt_y"/>
                                          </p:val>
                                        </p:tav>
                                        <p:tav tm="100000">
                                          <p:val>
                                            <p:strVal val="#ppt_y"/>
                                          </p:val>
                                        </p:tav>
                                      </p:tavLst>
                                    </p:anim>
                                    <p:animEffect transition="in" filter="wipe(right)" prLst="gradientSize: 0.1">
                                      <p:cBhvr>
                                        <p:cTn id="95" dur="500"/>
                                        <p:tgtEl>
                                          <p:spTgt spid="74"/>
                                        </p:tgtEl>
                                      </p:cBhvr>
                                    </p:animEffect>
                                  </p:childTnLst>
                                </p:cTn>
                              </p:par>
                            </p:childTnLst>
                          </p:cTn>
                        </p:par>
                        <p:par>
                          <p:cTn id="96" fill="hold">
                            <p:stCondLst>
                              <p:cond delay="500"/>
                            </p:stCondLst>
                            <p:childTnLst>
                              <p:par>
                                <p:cTn id="97" presetID="29" presetClass="entr" presetSubtype="0" fill="hold" grpId="0" nodeType="after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p:cTn id="99" dur="500" fill="hold"/>
                                        <p:tgtEl>
                                          <p:spTgt spid="75"/>
                                        </p:tgtEl>
                                        <p:attrNameLst>
                                          <p:attrName>ppt_x</p:attrName>
                                        </p:attrNameLst>
                                      </p:cBhvr>
                                      <p:tavLst>
                                        <p:tav tm="0">
                                          <p:val>
                                            <p:strVal val="#ppt_x-.2"/>
                                          </p:val>
                                        </p:tav>
                                        <p:tav tm="100000">
                                          <p:val>
                                            <p:strVal val="#ppt_x"/>
                                          </p:val>
                                        </p:tav>
                                      </p:tavLst>
                                    </p:anim>
                                    <p:anim calcmode="lin" valueType="num">
                                      <p:cBhvr>
                                        <p:cTn id="100" dur="500" fill="hold"/>
                                        <p:tgtEl>
                                          <p:spTgt spid="75"/>
                                        </p:tgtEl>
                                        <p:attrNameLst>
                                          <p:attrName>ppt_y</p:attrName>
                                        </p:attrNameLst>
                                      </p:cBhvr>
                                      <p:tavLst>
                                        <p:tav tm="0">
                                          <p:val>
                                            <p:strVal val="#ppt_y"/>
                                          </p:val>
                                        </p:tav>
                                        <p:tav tm="100000">
                                          <p:val>
                                            <p:strVal val="#ppt_y"/>
                                          </p:val>
                                        </p:tav>
                                      </p:tavLst>
                                    </p:anim>
                                    <p:animEffect transition="in" filter="wipe(right)" prLst="gradientSize: 0.1">
                                      <p:cBhvr>
                                        <p:cTn id="101" dur="500"/>
                                        <p:tgtEl>
                                          <p:spTgt spid="75"/>
                                        </p:tgtEl>
                                      </p:cBhvr>
                                    </p:animEffect>
                                  </p:childTnLst>
                                </p:cTn>
                              </p:par>
                            </p:childTnLst>
                          </p:cTn>
                        </p:par>
                        <p:par>
                          <p:cTn id="102" fill="hold">
                            <p:stCondLst>
                              <p:cond delay="1000"/>
                            </p:stCondLst>
                            <p:childTnLst>
                              <p:par>
                                <p:cTn id="103" presetID="29" presetClass="entr" presetSubtype="0" fill="hold" grpId="0" nodeType="afterEffect">
                                  <p:stCondLst>
                                    <p:cond delay="0"/>
                                  </p:stCondLst>
                                  <p:childTnLst>
                                    <p:set>
                                      <p:cBhvr>
                                        <p:cTn id="104" dur="1" fill="hold">
                                          <p:stCondLst>
                                            <p:cond delay="0"/>
                                          </p:stCondLst>
                                        </p:cTn>
                                        <p:tgtEl>
                                          <p:spTgt spid="76"/>
                                        </p:tgtEl>
                                        <p:attrNameLst>
                                          <p:attrName>style.visibility</p:attrName>
                                        </p:attrNameLst>
                                      </p:cBhvr>
                                      <p:to>
                                        <p:strVal val="visible"/>
                                      </p:to>
                                    </p:set>
                                    <p:anim calcmode="lin" valueType="num">
                                      <p:cBhvr>
                                        <p:cTn id="105" dur="500" fill="hold"/>
                                        <p:tgtEl>
                                          <p:spTgt spid="76"/>
                                        </p:tgtEl>
                                        <p:attrNameLst>
                                          <p:attrName>ppt_x</p:attrName>
                                        </p:attrNameLst>
                                      </p:cBhvr>
                                      <p:tavLst>
                                        <p:tav tm="0">
                                          <p:val>
                                            <p:strVal val="#ppt_x-.2"/>
                                          </p:val>
                                        </p:tav>
                                        <p:tav tm="100000">
                                          <p:val>
                                            <p:strVal val="#ppt_x"/>
                                          </p:val>
                                        </p:tav>
                                      </p:tavLst>
                                    </p:anim>
                                    <p:anim calcmode="lin" valueType="num">
                                      <p:cBhvr>
                                        <p:cTn id="106" dur="500" fill="hold"/>
                                        <p:tgtEl>
                                          <p:spTgt spid="76"/>
                                        </p:tgtEl>
                                        <p:attrNameLst>
                                          <p:attrName>ppt_y</p:attrName>
                                        </p:attrNameLst>
                                      </p:cBhvr>
                                      <p:tavLst>
                                        <p:tav tm="0">
                                          <p:val>
                                            <p:strVal val="#ppt_y"/>
                                          </p:val>
                                        </p:tav>
                                        <p:tav tm="100000">
                                          <p:val>
                                            <p:strVal val="#ppt_y"/>
                                          </p:val>
                                        </p:tav>
                                      </p:tavLst>
                                    </p:anim>
                                    <p:animEffect transition="in" filter="wipe(right)" prLst="gradientSize: 0.1">
                                      <p:cBhvr>
                                        <p:cTn id="107" dur="500"/>
                                        <p:tgtEl>
                                          <p:spTgt spid="76"/>
                                        </p:tgtEl>
                                      </p:cBhvr>
                                    </p:animEffect>
                                  </p:childTnLst>
                                </p:cTn>
                              </p:par>
                            </p:childTnLst>
                          </p:cTn>
                        </p:par>
                        <p:par>
                          <p:cTn id="108" fill="hold">
                            <p:stCondLst>
                              <p:cond delay="1500"/>
                            </p:stCondLst>
                            <p:childTnLst>
                              <p:par>
                                <p:cTn id="109" presetID="18" presetClass="entr" presetSubtype="12" fill="hold" nodeType="after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strips(downLeft)">
                                      <p:cBhvr>
                                        <p:cTn id="1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animBg="1"/>
      <p:bldP spid="68" grpId="0"/>
      <p:bldP spid="69" grpId="0"/>
      <p:bldP spid="70" grpId="0" animBg="1"/>
      <p:bldP spid="71" grpId="0"/>
      <p:bldP spid="72" grpId="0"/>
      <p:bldP spid="73" grpId="0" animBg="1"/>
      <p:bldP spid="74" grpId="0"/>
      <p:bldP spid="75" grpId="0"/>
      <p:bldP spid="76" grpId="0" animBg="1"/>
      <p:bldP spid="31" grpId="0"/>
      <p:bldP spid="32" grpId="0"/>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961942" y="3844961"/>
            <a:ext cx="3261860" cy="1476949"/>
            <a:chOff x="4304043" y="1286668"/>
            <a:chExt cx="3837944" cy="2757793"/>
          </a:xfrm>
          <a:effectLst>
            <a:outerShdw blurRad="381000" dist="254000" dir="8100000" algn="tr" rotWithShape="0">
              <a:prstClr val="black">
                <a:alpha val="40000"/>
              </a:prstClr>
            </a:outerShdw>
          </a:effectLst>
        </p:grpSpPr>
        <p:sp>
          <p:nvSpPr>
            <p:cNvPr id="32" name="圆角矩形 3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3" name="圆角矩形 32"/>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34" name="组合 33"/>
          <p:cNvGrpSpPr/>
          <p:nvPr/>
        </p:nvGrpSpPr>
        <p:grpSpPr>
          <a:xfrm>
            <a:off x="4753115" y="3844961"/>
            <a:ext cx="3261860" cy="1476949"/>
            <a:chOff x="4304043" y="1286668"/>
            <a:chExt cx="3837944" cy="2757793"/>
          </a:xfrm>
          <a:effectLst>
            <a:outerShdw blurRad="381000" dist="254000" dir="8100000" algn="tr" rotWithShape="0">
              <a:prstClr val="black">
                <a:alpha val="40000"/>
              </a:prstClr>
            </a:outerShdw>
          </a:effectLst>
        </p:grpSpPr>
        <p:sp>
          <p:nvSpPr>
            <p:cNvPr id="35" name="圆角矩形 3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6" name="圆角矩形 3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37" name="组合 36"/>
          <p:cNvGrpSpPr/>
          <p:nvPr/>
        </p:nvGrpSpPr>
        <p:grpSpPr>
          <a:xfrm>
            <a:off x="8555599" y="3844961"/>
            <a:ext cx="3261860" cy="1476949"/>
            <a:chOff x="4304043" y="1286668"/>
            <a:chExt cx="3837944" cy="2757793"/>
          </a:xfrm>
          <a:effectLst>
            <a:outerShdw blurRad="381000" dist="254000" dir="8100000" algn="tr" rotWithShape="0">
              <a:prstClr val="black">
                <a:alpha val="40000"/>
              </a:prstClr>
            </a:outerShdw>
          </a:effectLst>
        </p:grpSpPr>
        <p:sp>
          <p:nvSpPr>
            <p:cNvPr id="38" name="圆角矩形 3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9" name="圆角矩形 3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21" name="矩形 20"/>
          <p:cNvSpPr/>
          <p:nvPr/>
        </p:nvSpPr>
        <p:spPr>
          <a:xfrm>
            <a:off x="884759" y="5834209"/>
            <a:ext cx="11089232" cy="529456"/>
          </a:xfrm>
          <a:prstGeom prst="rect">
            <a:avLst/>
          </a:prstGeom>
        </p:spPr>
        <p:txBody>
          <a:bodyPr wrap="square" lIns="128540" tIns="64270" rIns="128540" bIns="6427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随着科技的发展和人口的日益渐增，买房和卖方是一个热门的话题，使得买房成为必然的趋势。无论是精品房还是毛坯房，在客户购买之后都会进行装修，平常的流程是设计师给客户设计图纸，然后花费了很多时间客户也不满意，最后要耗费大量时间才能达成一致的观点。而这个程序可以使得客户第一眼可以看到成品，也可以直接更换自己不喜欢</a:t>
            </a:r>
            <a:r>
              <a:rPr lang="zh-CN" altLang="en-US" sz="105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的材质，省</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时省力。 </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9" name="矩形 48"/>
          <p:cNvSpPr/>
          <p:nvPr/>
        </p:nvSpPr>
        <p:spPr>
          <a:xfrm>
            <a:off x="1201146" y="4406335"/>
            <a:ext cx="2724494" cy="281937"/>
          </a:xfrm>
          <a:prstGeom prst="rect">
            <a:avLst/>
          </a:prstGeom>
        </p:spPr>
        <p:txBody>
          <a:bodyPr>
            <a:spAutoFit/>
          </a:bodyPr>
          <a:lstStyle/>
          <a:p>
            <a:pPr algn="ct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按字母</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B</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键更换桌椅</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4997974" y="4406335"/>
            <a:ext cx="2724494" cy="281937"/>
          </a:xfrm>
          <a:prstGeom prst="rect">
            <a:avLst/>
          </a:prstGeom>
        </p:spPr>
        <p:txBody>
          <a:bodyPr>
            <a:spAutoFit/>
          </a:bodyPr>
          <a:lstStyle/>
          <a:p>
            <a:pPr algn="ct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按数字键</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开关灯</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8805639" y="4443394"/>
            <a:ext cx="2724494" cy="281937"/>
          </a:xfrm>
          <a:prstGeom prst="rect">
            <a:avLst/>
          </a:prstGeom>
        </p:spPr>
        <p:txBody>
          <a:bodyPr>
            <a:spAutoFit/>
          </a:bodyPr>
          <a:lstStyle/>
          <a:p>
            <a:pPr algn="ct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按字母</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M</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键更换壁纸材质</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8" name="TextBox 19"/>
          <p:cNvSpPr txBox="1">
            <a:spLocks noChangeArrowheads="1"/>
          </p:cNvSpPr>
          <p:nvPr/>
        </p:nvSpPr>
        <p:spPr bwMode="auto">
          <a:xfrm>
            <a:off x="1363035" y="3941599"/>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sz="2400" dirty="0">
                <a:solidFill>
                  <a:schemeClr val="tx1">
                    <a:lumMod val="65000"/>
                    <a:lumOff val="35000"/>
                  </a:schemeClr>
                </a:solidFill>
              </a:rPr>
              <a:t>桌 椅</a:t>
            </a:r>
          </a:p>
        </p:txBody>
      </p:sp>
      <p:sp>
        <p:nvSpPr>
          <p:cNvPr id="29" name="TextBox 19"/>
          <p:cNvSpPr txBox="1">
            <a:spLocks noChangeArrowheads="1"/>
          </p:cNvSpPr>
          <p:nvPr/>
        </p:nvSpPr>
        <p:spPr bwMode="auto">
          <a:xfrm>
            <a:off x="5156822" y="3941599"/>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sz="2400" dirty="0">
                <a:solidFill>
                  <a:schemeClr val="tx1">
                    <a:lumMod val="65000"/>
                    <a:lumOff val="35000"/>
                  </a:schemeClr>
                </a:solidFill>
                <a:ea typeface="Segoe UI Emoji" panose="020B0502040204020203" pitchFamily="34" charset="0"/>
              </a:rPr>
              <a:t>灯饰</a:t>
            </a:r>
            <a:endParaRPr lang="zh-CN" altLang="en-US" sz="2400" dirty="0">
              <a:solidFill>
                <a:schemeClr val="tx1">
                  <a:lumMod val="65000"/>
                  <a:lumOff val="35000"/>
                </a:schemeClr>
              </a:solidFill>
            </a:endParaRPr>
          </a:p>
        </p:txBody>
      </p:sp>
      <p:sp>
        <p:nvSpPr>
          <p:cNvPr id="30" name="TextBox 19"/>
          <p:cNvSpPr txBox="1">
            <a:spLocks noChangeArrowheads="1"/>
          </p:cNvSpPr>
          <p:nvPr/>
        </p:nvSpPr>
        <p:spPr bwMode="auto">
          <a:xfrm>
            <a:off x="8921426" y="3941599"/>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sz="2400" dirty="0">
                <a:solidFill>
                  <a:schemeClr val="tx1">
                    <a:lumMod val="65000"/>
                    <a:lumOff val="35000"/>
                  </a:schemeClr>
                </a:solidFill>
                <a:ea typeface="Segoe UI Emoji" panose="020B0502040204020203" pitchFamily="34" charset="0"/>
              </a:rPr>
              <a:t>壁纸</a:t>
            </a:r>
            <a:endParaRPr lang="zh-CN" altLang="en-US" sz="2400" dirty="0">
              <a:solidFill>
                <a:schemeClr val="tx1">
                  <a:lumMod val="65000"/>
                  <a:lumOff val="35000"/>
                </a:schemeClr>
              </a:solidFill>
            </a:endParaRPr>
          </a:p>
        </p:txBody>
      </p:sp>
      <p:sp>
        <p:nvSpPr>
          <p:cNvPr id="47" name="矩形 46"/>
          <p:cNvSpPr/>
          <p:nvPr/>
        </p:nvSpPr>
        <p:spPr>
          <a:xfrm>
            <a:off x="5292686" y="559508"/>
            <a:ext cx="2273379"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SYSTEM FUNCTION INTRODUCTION</a:t>
            </a:r>
            <a:endParaRPr lang="zh-CN" altLang="en-US" sz="1050" b="1" dirty="0">
              <a:solidFill>
                <a:srgbClr val="8CC94C"/>
              </a:solidFill>
              <a:latin typeface="+mj-lt"/>
              <a:ea typeface="微软雅黑" panose="020B0503020204020204" pitchFamily="34" charset="-122"/>
            </a:endParaRPr>
          </a:p>
        </p:txBody>
      </p:sp>
      <p:sp>
        <p:nvSpPr>
          <p:cNvPr id="48" name="矩形 47"/>
          <p:cNvSpPr/>
          <p:nvPr/>
        </p:nvSpPr>
        <p:spPr>
          <a:xfrm>
            <a:off x="5644551" y="238969"/>
            <a:ext cx="1569660" cy="369332"/>
          </a:xfrm>
          <a:prstGeom prst="rect">
            <a:avLst/>
          </a:prstGeom>
          <a:effectLst/>
        </p:spPr>
        <p:txBody>
          <a:bodyPr vert="horz" wrap="none">
            <a:spAutoFit/>
          </a:bodyPr>
          <a:lstStyle/>
          <a:p>
            <a:pPr algn="ctr"/>
            <a:r>
              <a:rPr lang="zh-CN" altLang="en-US" dirty="0">
                <a:solidFill>
                  <a:srgbClr val="108136"/>
                </a:solidFill>
                <a:ea typeface="微软雅黑" panose="020B0503020204020204" pitchFamily="34" charset="-122"/>
              </a:rPr>
              <a:t>系统功能简介</a:t>
            </a:r>
          </a:p>
        </p:txBody>
      </p:sp>
      <p:sp>
        <p:nvSpPr>
          <p:cNvPr id="52" name="等腰三角形 51"/>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CD212E26-BDEC-4A5C-A34E-DF13027A1F47}"/>
              </a:ext>
            </a:extLst>
          </p:cNvPr>
          <p:cNvGrpSpPr/>
          <p:nvPr/>
        </p:nvGrpSpPr>
        <p:grpSpPr>
          <a:xfrm>
            <a:off x="8435099" y="1290873"/>
            <a:ext cx="3341663" cy="2148146"/>
            <a:chOff x="8373591" y="1317150"/>
            <a:chExt cx="3699106" cy="2212996"/>
          </a:xfrm>
        </p:grpSpPr>
        <p:sp>
          <p:nvSpPr>
            <p:cNvPr id="26" name="圆角矩形 25"/>
            <p:cNvSpPr/>
            <p:nvPr/>
          </p:nvSpPr>
          <p:spPr>
            <a:xfrm>
              <a:off x="8373591" y="1317150"/>
              <a:ext cx="3699106" cy="2212996"/>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室内, 墙壁, 餐桌&#10;&#10;已生成极高可信度的说明">
              <a:extLst>
                <a:ext uri="{FF2B5EF4-FFF2-40B4-BE49-F238E27FC236}">
                  <a16:creationId xmlns:a16="http://schemas.microsoft.com/office/drawing/2014/main" id="{B165A77D-0870-4466-90A5-794FB8FC29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5599" y="1456085"/>
              <a:ext cx="3467783" cy="1958655"/>
            </a:xfrm>
            <a:prstGeom prst="roundRect">
              <a:avLst>
                <a:gd name="adj" fmla="val 16667"/>
              </a:avLst>
            </a:prstGeom>
            <a:ln>
              <a:noFill/>
            </a:ln>
            <a:effectLst>
              <a:outerShdw blurRad="381000" dist="2540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1" name="组合 10">
            <a:extLst>
              <a:ext uri="{FF2B5EF4-FFF2-40B4-BE49-F238E27FC236}">
                <a16:creationId xmlns:a16="http://schemas.microsoft.com/office/drawing/2014/main" id="{2707C0C2-701D-467B-98F2-800C7E014C97}"/>
              </a:ext>
            </a:extLst>
          </p:cNvPr>
          <p:cNvGrpSpPr/>
          <p:nvPr/>
        </p:nvGrpSpPr>
        <p:grpSpPr>
          <a:xfrm>
            <a:off x="4624568" y="1290874"/>
            <a:ext cx="3601006" cy="2148146"/>
            <a:chOff x="4997974" y="1073169"/>
            <a:chExt cx="4575206" cy="1946603"/>
          </a:xfrm>
        </p:grpSpPr>
        <p:sp>
          <p:nvSpPr>
            <p:cNvPr id="23" name="圆角矩形 22"/>
            <p:cNvSpPr/>
            <p:nvPr/>
          </p:nvSpPr>
          <p:spPr>
            <a:xfrm>
              <a:off x="4997974" y="1073169"/>
              <a:ext cx="4575206" cy="194660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片包含 室内, 墙壁, 地板&#10;&#10;已生成极高可信度的说明">
              <a:extLst>
                <a:ext uri="{FF2B5EF4-FFF2-40B4-BE49-F238E27FC236}">
                  <a16:creationId xmlns:a16="http://schemas.microsoft.com/office/drawing/2014/main" id="{534A1B3D-CAC0-40A1-9543-7124EFDA540B}"/>
                </a:ext>
              </a:extLst>
            </p:cNvPr>
            <p:cNvPicPr>
              <a:picLocks noChangeAspect="1"/>
            </p:cNvPicPr>
            <p:nvPr/>
          </p:nvPicPr>
          <p:blipFill rotWithShape="1">
            <a:blip r:embed="rId4">
              <a:extLst>
                <a:ext uri="{28A0092B-C50C-407E-A947-70E740481C1C}">
                  <a14:useLocalDpi xmlns:a14="http://schemas.microsoft.com/office/drawing/2010/main" val="0"/>
                </a:ext>
              </a:extLst>
            </a:blip>
            <a:srcRect l="6639" r="4628"/>
            <a:stretch/>
          </p:blipFill>
          <p:spPr>
            <a:xfrm>
              <a:off x="5085909" y="1161522"/>
              <a:ext cx="4399336" cy="1763956"/>
            </a:xfrm>
            <a:prstGeom prst="roundRect">
              <a:avLst>
                <a:gd name="adj" fmla="val 8594"/>
              </a:avLst>
            </a:prstGeom>
            <a:blipFill dpi="0" rotWithShape="1">
              <a:blip r:embed="rId5" cstate="screen">
                <a:extLst>
                  <a:ext uri="{28A0092B-C50C-407E-A947-70E740481C1C}">
                    <a14:useLocalDpi xmlns:a14="http://schemas.microsoft.com/office/drawing/2010/main"/>
                  </a:ext>
                </a:extLst>
              </a:blip>
              <a:srcRect/>
              <a:stretch>
                <a:fillRect/>
              </a:stretch>
            </a:blipFill>
            <a:ln>
              <a:noFill/>
            </a:ln>
            <a:effectLst>
              <a:outerShdw blurRad="381000" dist="254000" dir="8100000" algn="tr" rotWithShape="0">
                <a:prstClr val="black">
                  <a:alpha val="40000"/>
                </a:prstClr>
              </a:outerShdw>
            </a:effectLst>
          </p:spPr>
        </p:pic>
      </p:grpSp>
      <p:grpSp>
        <p:nvGrpSpPr>
          <p:cNvPr id="12" name="组合 11">
            <a:extLst>
              <a:ext uri="{FF2B5EF4-FFF2-40B4-BE49-F238E27FC236}">
                <a16:creationId xmlns:a16="http://schemas.microsoft.com/office/drawing/2014/main" id="{9F29AF3D-4E17-42F4-AC91-8AB5C642E551}"/>
              </a:ext>
            </a:extLst>
          </p:cNvPr>
          <p:cNvGrpSpPr/>
          <p:nvPr/>
        </p:nvGrpSpPr>
        <p:grpSpPr>
          <a:xfrm>
            <a:off x="814036" y="1290873"/>
            <a:ext cx="3601006" cy="2148146"/>
            <a:chOff x="260036" y="1175647"/>
            <a:chExt cx="3505044" cy="2079075"/>
          </a:xfrm>
        </p:grpSpPr>
        <p:sp>
          <p:nvSpPr>
            <p:cNvPr id="40" name="圆角矩形 22">
              <a:extLst>
                <a:ext uri="{FF2B5EF4-FFF2-40B4-BE49-F238E27FC236}">
                  <a16:creationId xmlns:a16="http://schemas.microsoft.com/office/drawing/2014/main" id="{7A60AA82-3996-47F6-A1B1-D3CD90374736}"/>
                </a:ext>
              </a:extLst>
            </p:cNvPr>
            <p:cNvSpPr/>
            <p:nvPr/>
          </p:nvSpPr>
          <p:spPr>
            <a:xfrm>
              <a:off x="260036" y="1175647"/>
              <a:ext cx="3505044" cy="2079075"/>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图片包含 室内, 地板, 墙壁, 餐桌&#10;&#10;已生成极高可信度的说明">
              <a:extLst>
                <a:ext uri="{FF2B5EF4-FFF2-40B4-BE49-F238E27FC236}">
                  <a16:creationId xmlns:a16="http://schemas.microsoft.com/office/drawing/2014/main" id="{2DD106B3-BF0D-4672-84E6-920DA56877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0703" y="1311839"/>
              <a:ext cx="3258141" cy="1840246"/>
            </a:xfrm>
            <a:prstGeom prst="roundRect">
              <a:avLst>
                <a:gd name="adj" fmla="val 16667"/>
              </a:avLst>
            </a:prstGeom>
            <a:ln>
              <a:noFill/>
            </a:ln>
            <a:effectLst>
              <a:outerShdw blurRad="381000" dist="254000" dir="81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14" name="图片 13" descr="图片包含 地板, 室内, 墙壁, 餐桌&#10;&#10;已生成极高可信度的说明">
            <a:extLst>
              <a:ext uri="{FF2B5EF4-FFF2-40B4-BE49-F238E27FC236}">
                <a16:creationId xmlns:a16="http://schemas.microsoft.com/office/drawing/2014/main" id="{4FAFE2A3-253A-48ED-BB80-503DB681215D}"/>
              </a:ext>
            </a:extLst>
          </p:cNvPr>
          <p:cNvPicPr>
            <a:picLocks noChangeAspect="1"/>
          </p:cNvPicPr>
          <p:nvPr/>
        </p:nvPicPr>
        <p:blipFill rotWithShape="1">
          <a:blip r:embed="rId7">
            <a:extLst>
              <a:ext uri="{28A0092B-C50C-407E-A947-70E740481C1C}">
                <a14:useLocalDpi xmlns:a14="http://schemas.microsoft.com/office/drawing/2010/main" val="0"/>
              </a:ext>
            </a:extLst>
          </a:blip>
          <a:srcRect b="13811"/>
          <a:stretch/>
        </p:blipFill>
        <p:spPr>
          <a:xfrm>
            <a:off x="961942" y="1444882"/>
            <a:ext cx="3335258" cy="1890629"/>
          </a:xfrm>
          <a:prstGeom prst="roundRect">
            <a:avLst>
              <a:gd name="adj" fmla="val 16667"/>
            </a:avLst>
          </a:prstGeom>
          <a:ln>
            <a:noFill/>
          </a:ln>
          <a:effectLst>
            <a:outerShdw blurRad="381000" dist="2540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08866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anim calcmode="lin" valueType="num">
                                      <p:cBhvr>
                                        <p:cTn id="28" dur="500" fill="hold"/>
                                        <p:tgtEl>
                                          <p:spTgt spid="28"/>
                                        </p:tgtEl>
                                        <p:attrNameLst>
                                          <p:attrName>ppt_x</p:attrName>
                                        </p:attrNameLst>
                                      </p:cBhvr>
                                      <p:tavLst>
                                        <p:tav tm="0">
                                          <p:val>
                                            <p:strVal val="#ppt_x"/>
                                          </p:val>
                                        </p:tav>
                                        <p:tav tm="100000">
                                          <p:val>
                                            <p:strVal val="#ppt_x"/>
                                          </p:val>
                                        </p:tav>
                                      </p:tavLst>
                                    </p:anim>
                                    <p:anim calcmode="lin" valueType="num">
                                      <p:cBhvr>
                                        <p:cTn id="29" dur="500" fill="hold"/>
                                        <p:tgtEl>
                                          <p:spTgt spid="28"/>
                                        </p:tgtEl>
                                        <p:attrNameLst>
                                          <p:attrName>ppt_y</p:attrName>
                                        </p:attrNameLst>
                                      </p:cBhvr>
                                      <p:tavLst>
                                        <p:tav tm="0">
                                          <p:val>
                                            <p:strVal val="#ppt_y-.1"/>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ppt_x"/>
                                          </p:val>
                                        </p:tav>
                                        <p:tav tm="100000">
                                          <p:val>
                                            <p:strVal val="#ppt_x"/>
                                          </p:val>
                                        </p:tav>
                                      </p:tavLst>
                                    </p:anim>
                                    <p:anim calcmode="lin" valueType="num">
                                      <p:cBhvr additive="base">
                                        <p:cTn id="33" dur="500" fill="hold"/>
                                        <p:tgtEl>
                                          <p:spTgt spid="49"/>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down)">
                                      <p:cBhvr>
                                        <p:cTn id="48" dur="500"/>
                                        <p:tgtEl>
                                          <p:spTgt spid="34"/>
                                        </p:tgtEl>
                                      </p:cBhvr>
                                    </p:animEffect>
                                  </p:childTnLst>
                                </p:cTn>
                              </p:par>
                            </p:childTnLst>
                          </p:cTn>
                        </p:par>
                        <p:par>
                          <p:cTn id="49" fill="hold">
                            <p:stCondLst>
                              <p:cond delay="500"/>
                            </p:stCondLst>
                            <p:childTnLst>
                              <p:par>
                                <p:cTn id="50" presetID="47"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1"/>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500" fill="hold"/>
                                        <p:tgtEl>
                                          <p:spTgt spid="50"/>
                                        </p:tgtEl>
                                        <p:attrNameLst>
                                          <p:attrName>ppt_x</p:attrName>
                                        </p:attrNameLst>
                                      </p:cBhvr>
                                      <p:tavLst>
                                        <p:tav tm="0">
                                          <p:val>
                                            <p:strVal val="#ppt_x"/>
                                          </p:val>
                                        </p:tav>
                                        <p:tav tm="100000">
                                          <p:val>
                                            <p:strVal val="#ppt_x"/>
                                          </p:val>
                                        </p:tav>
                                      </p:tavLst>
                                    </p:anim>
                                    <p:anim calcmode="lin" valueType="num">
                                      <p:cBhvr additive="base">
                                        <p:cTn id="58" dur="500" fill="hold"/>
                                        <p:tgtEl>
                                          <p:spTgt spid="50"/>
                                        </p:tgtEl>
                                        <p:attrNameLst>
                                          <p:attrName>ppt_y</p:attrName>
                                        </p:attrNameLst>
                                      </p:cBhvr>
                                      <p:tavLst>
                                        <p:tav tm="0">
                                          <p:val>
                                            <p:strVal val="1+#ppt_h/2"/>
                                          </p:val>
                                        </p:tav>
                                        <p:tav tm="100000">
                                          <p:val>
                                            <p:strVal val="#ppt_y"/>
                                          </p:val>
                                        </p:tav>
                                      </p:tavLst>
                                    </p:anim>
                                  </p:childTnLst>
                                </p:cTn>
                              </p:par>
                            </p:childTnLst>
                          </p:cTn>
                        </p:par>
                        <p:par>
                          <p:cTn id="59" fill="hold">
                            <p:stCondLst>
                              <p:cond delay="1000"/>
                            </p:stCondLst>
                            <p:childTnLst>
                              <p:par>
                                <p:cTn id="60" presetID="42" presetClass="entr" presetSubtype="0"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down)">
                                      <p:cBhvr>
                                        <p:cTn id="69" dur="500"/>
                                        <p:tgtEl>
                                          <p:spTgt spid="37"/>
                                        </p:tgtEl>
                                      </p:cBhvr>
                                    </p:animEffect>
                                  </p:childTnLst>
                                </p:cTn>
                              </p:par>
                            </p:childTnLst>
                          </p:cTn>
                        </p:par>
                        <p:par>
                          <p:cTn id="70" fill="hold">
                            <p:stCondLst>
                              <p:cond delay="500"/>
                            </p:stCondLst>
                            <p:childTnLst>
                              <p:par>
                                <p:cTn id="71" presetID="47" presetClass="entr" presetSubtype="0" fill="hold" grpId="0" nodeType="after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anim calcmode="lin" valueType="num">
                                      <p:cBhvr>
                                        <p:cTn id="74" dur="500" fill="hold"/>
                                        <p:tgtEl>
                                          <p:spTgt spid="30"/>
                                        </p:tgtEl>
                                        <p:attrNameLst>
                                          <p:attrName>ppt_x</p:attrName>
                                        </p:attrNameLst>
                                      </p:cBhvr>
                                      <p:tavLst>
                                        <p:tav tm="0">
                                          <p:val>
                                            <p:strVal val="#ppt_x"/>
                                          </p:val>
                                        </p:tav>
                                        <p:tav tm="100000">
                                          <p:val>
                                            <p:strVal val="#ppt_x"/>
                                          </p:val>
                                        </p:tav>
                                      </p:tavLst>
                                    </p:anim>
                                    <p:anim calcmode="lin" valueType="num">
                                      <p:cBhvr>
                                        <p:cTn id="75" dur="500" fill="hold"/>
                                        <p:tgtEl>
                                          <p:spTgt spid="30"/>
                                        </p:tgtEl>
                                        <p:attrNameLst>
                                          <p:attrName>ppt_y</p:attrName>
                                        </p:attrNameLst>
                                      </p:cBhvr>
                                      <p:tavLst>
                                        <p:tav tm="0">
                                          <p:val>
                                            <p:strVal val="#ppt_y-.1"/>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additive="base">
                                        <p:cTn id="78" dur="500" fill="hold"/>
                                        <p:tgtEl>
                                          <p:spTgt spid="51"/>
                                        </p:tgtEl>
                                        <p:attrNameLst>
                                          <p:attrName>ppt_x</p:attrName>
                                        </p:attrNameLst>
                                      </p:cBhvr>
                                      <p:tavLst>
                                        <p:tav tm="0">
                                          <p:val>
                                            <p:strVal val="#ppt_x"/>
                                          </p:val>
                                        </p:tav>
                                        <p:tav tm="100000">
                                          <p:val>
                                            <p:strVal val="#ppt_x"/>
                                          </p:val>
                                        </p:tav>
                                      </p:tavLst>
                                    </p:anim>
                                    <p:anim calcmode="lin" valueType="num">
                                      <p:cBhvr additive="base">
                                        <p:cTn id="79" dur="500" fill="hold"/>
                                        <p:tgtEl>
                                          <p:spTgt spid="51"/>
                                        </p:tgtEl>
                                        <p:attrNameLst>
                                          <p:attrName>ppt_y</p:attrName>
                                        </p:attrNameLst>
                                      </p:cBhvr>
                                      <p:tavLst>
                                        <p:tav tm="0">
                                          <p:val>
                                            <p:strVal val="1+#ppt_h/2"/>
                                          </p:val>
                                        </p:tav>
                                        <p:tav tm="100000">
                                          <p:val>
                                            <p:strVal val="#ppt_y"/>
                                          </p:val>
                                        </p:tav>
                                      </p:tavLst>
                                    </p:anim>
                                  </p:childTnLst>
                                </p:cTn>
                              </p:par>
                            </p:childTnLst>
                          </p:cTn>
                        </p:par>
                        <p:par>
                          <p:cTn id="80" fill="hold">
                            <p:stCondLst>
                              <p:cond delay="1000"/>
                            </p:stCondLst>
                            <p:childTnLst>
                              <p:par>
                                <p:cTn id="81" presetID="42" presetClass="entr" presetSubtype="0"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1000"/>
                                        <p:tgtEl>
                                          <p:spTgt spid="10"/>
                                        </p:tgtEl>
                                      </p:cBhvr>
                                    </p:animEffect>
                                    <p:anim calcmode="lin" valueType="num">
                                      <p:cBhvr>
                                        <p:cTn id="84" dur="1000" fill="hold"/>
                                        <p:tgtEl>
                                          <p:spTgt spid="10"/>
                                        </p:tgtEl>
                                        <p:attrNameLst>
                                          <p:attrName>ppt_x</p:attrName>
                                        </p:attrNameLst>
                                      </p:cBhvr>
                                      <p:tavLst>
                                        <p:tav tm="0">
                                          <p:val>
                                            <p:strVal val="#ppt_x"/>
                                          </p:val>
                                        </p:tav>
                                        <p:tav tm="100000">
                                          <p:val>
                                            <p:strVal val="#ppt_x"/>
                                          </p:val>
                                        </p:tav>
                                      </p:tavLst>
                                    </p:anim>
                                    <p:anim calcmode="lin" valueType="num">
                                      <p:cBhvr>
                                        <p:cTn id="85" dur="1000" fill="hold"/>
                                        <p:tgtEl>
                                          <p:spTgt spid="10"/>
                                        </p:tgtEl>
                                        <p:attrNameLst>
                                          <p:attrName>ppt_y</p:attrName>
                                        </p:attrNameLst>
                                      </p:cBhvr>
                                      <p:tavLst>
                                        <p:tav tm="0">
                                          <p:val>
                                            <p:strVal val="#ppt_y+.1"/>
                                          </p:val>
                                        </p:tav>
                                        <p:tav tm="100000">
                                          <p:val>
                                            <p:strVal val="#ppt_y"/>
                                          </p:val>
                                        </p:tav>
                                      </p:tavLst>
                                    </p:anim>
                                  </p:childTnLst>
                                </p:cTn>
                              </p:par>
                            </p:childTnLst>
                          </p:cTn>
                        </p:par>
                        <p:par>
                          <p:cTn id="86" fill="hold">
                            <p:stCondLst>
                              <p:cond delay="2000"/>
                            </p:stCondLst>
                            <p:childTnLst>
                              <p:par>
                                <p:cTn id="87" presetID="22" presetClass="entr" presetSubtype="1"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up)">
                                      <p:cBhvr>
                                        <p:cTn id="8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9" grpId="0"/>
      <p:bldP spid="50" grpId="0"/>
      <p:bldP spid="51" grpId="0"/>
      <p:bldP spid="28" grpId="0"/>
      <p:bldP spid="29" grpId="0"/>
      <p:bldP spid="30" grpId="0"/>
      <p:bldP spid="47" grpId="0"/>
      <p:bldP spid="48" grpId="0"/>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50"/>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1179" y="1239697"/>
            <a:ext cx="6107571" cy="5992953"/>
          </a:xfrm>
          <a:prstGeom prst="rect">
            <a:avLst/>
          </a:prstGeom>
        </p:spPr>
      </p:pic>
      <p:grpSp>
        <p:nvGrpSpPr>
          <p:cNvPr id="12" name="Group 11"/>
          <p:cNvGrpSpPr/>
          <p:nvPr/>
        </p:nvGrpSpPr>
        <p:grpSpPr>
          <a:xfrm>
            <a:off x="7715180" y="3723476"/>
            <a:ext cx="216409" cy="455388"/>
            <a:chOff x="5486400" y="2571750"/>
            <a:chExt cx="285997" cy="400050"/>
          </a:xfrm>
        </p:grpSpPr>
        <p:cxnSp>
          <p:nvCxnSpPr>
            <p:cNvPr id="11" name="Straight Connector 10"/>
            <p:cNvCxnSpPr/>
            <p:nvPr/>
          </p:nvCxnSpPr>
          <p:spPr>
            <a:xfrm flipH="1">
              <a:off x="5486400" y="257175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19997" y="259080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2429114" y="4739564"/>
            <a:ext cx="216409" cy="455388"/>
            <a:chOff x="5486400" y="2571750"/>
            <a:chExt cx="285997" cy="400050"/>
          </a:xfrm>
        </p:grpSpPr>
        <p:cxnSp>
          <p:nvCxnSpPr>
            <p:cNvPr id="38" name="Straight Connector 37"/>
            <p:cNvCxnSpPr/>
            <p:nvPr/>
          </p:nvCxnSpPr>
          <p:spPr>
            <a:xfrm flipH="1">
              <a:off x="5486400" y="257175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19997" y="259080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grpSp>
      <p:sp>
        <p:nvSpPr>
          <p:cNvPr id="13" name="文本框 13"/>
          <p:cNvSpPr txBox="1">
            <a:spLocks noChangeArrowheads="1"/>
          </p:cNvSpPr>
          <p:nvPr/>
        </p:nvSpPr>
        <p:spPr bwMode="auto">
          <a:xfrm>
            <a:off x="9669735" y="3452354"/>
            <a:ext cx="10081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defRPr/>
            </a:pPr>
            <a:r>
              <a:rPr lang="en-US" altLang="zh-CN" sz="7200" dirty="0">
                <a:solidFill>
                  <a:srgbClr val="108136"/>
                </a:solidFill>
                <a:latin typeface="Agency FB" panose="020B0503020202020204" pitchFamily="34" charset="0"/>
              </a:rPr>
              <a:t>04</a:t>
            </a:r>
            <a:endParaRPr lang="zh-CN" altLang="en-US" sz="7200" dirty="0">
              <a:solidFill>
                <a:srgbClr val="108136"/>
              </a:solidFill>
              <a:latin typeface="Agency FB" panose="020B0503020202020204" pitchFamily="34" charset="0"/>
            </a:endParaRPr>
          </a:p>
        </p:txBody>
      </p:sp>
      <p:sp>
        <p:nvSpPr>
          <p:cNvPr id="14" name="文本框 66"/>
          <p:cNvSpPr txBox="1">
            <a:spLocks noChangeArrowheads="1"/>
          </p:cNvSpPr>
          <p:nvPr/>
        </p:nvSpPr>
        <p:spPr bwMode="auto">
          <a:xfrm>
            <a:off x="8632593" y="4497405"/>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buNone/>
            </a:pPr>
            <a:r>
              <a:rPr lang="zh-CN" altLang="en-US" sz="3200" dirty="0">
                <a:solidFill>
                  <a:srgbClr val="108136"/>
                </a:solidFill>
                <a:latin typeface="微软雅黑" panose="020B0503020204020204" pitchFamily="34" charset="-122"/>
                <a:ea typeface="微软雅黑" panose="020B0503020204020204" pitchFamily="34" charset="-122"/>
              </a:rPr>
              <a:t>项目成果的展望</a:t>
            </a:r>
          </a:p>
        </p:txBody>
      </p:sp>
    </p:spTree>
    <p:extLst>
      <p:ext uri="{BB962C8B-B14F-4D97-AF65-F5344CB8AC3E}">
        <p14:creationId xmlns:p14="http://schemas.microsoft.com/office/powerpoint/2010/main" val="37647646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1"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up)">
                                      <p:cBhvr>
                                        <p:cTn id="21" dur="500"/>
                                        <p:tgtEl>
                                          <p:spTgt spid="36"/>
                                        </p:tgtEl>
                                      </p:cBhvr>
                                    </p:animEffect>
                                  </p:childTnLst>
                                </p:cTn>
                              </p:par>
                            </p:childTnLst>
                          </p:cTn>
                        </p:par>
                        <p:par>
                          <p:cTn id="22" fill="hold">
                            <p:stCondLst>
                              <p:cond delay="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3"/>
                                        </p:tgtEl>
                                        <p:attrNameLst>
                                          <p:attrName>ppt_y</p:attrName>
                                        </p:attrNameLst>
                                      </p:cBhvr>
                                      <p:tavLst>
                                        <p:tav tm="0">
                                          <p:val>
                                            <p:strVal val="#ppt_y"/>
                                          </p:val>
                                        </p:tav>
                                        <p:tav tm="100000">
                                          <p:val>
                                            <p:strVal val="#ppt_y"/>
                                          </p:val>
                                        </p:tav>
                                      </p:tavLst>
                                    </p:anim>
                                    <p:anim calcmode="lin" valueType="num">
                                      <p:cBhvr>
                                        <p:cTn id="2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3"/>
                                        </p:tgtEl>
                                      </p:cBhvr>
                                    </p:animEffect>
                                  </p:childTnLst>
                                </p:cTn>
                              </p:par>
                            </p:childTnLst>
                          </p:cTn>
                        </p:par>
                        <p:par>
                          <p:cTn id="30" fill="hold">
                            <p:stCondLst>
                              <p:cond delay="1050"/>
                            </p:stCondLst>
                            <p:childTnLst>
                              <p:par>
                                <p:cTn id="31" presetID="12" presetClass="entr" presetSubtype="4"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ppt_y</p:attrName>
                                        </p:attrNameLst>
                                      </p:cBhvr>
                                      <p:tavLst>
                                        <p:tav tm="0">
                                          <p:val>
                                            <p:strVal val="#ppt_y+#ppt_h*1.125000"/>
                                          </p:val>
                                        </p:tav>
                                        <p:tav tm="100000">
                                          <p:val>
                                            <p:strVal val="#ppt_y"/>
                                          </p:val>
                                        </p:tav>
                                      </p:tavLst>
                                    </p:anim>
                                    <p:animEffect transition="in" filter="wipe(up)">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88" y="-645"/>
            <a:ext cx="12860338" cy="7233940"/>
          </a:xfrm>
          <a:prstGeom prst="rect">
            <a:avLst/>
          </a:prstGeom>
        </p:spPr>
      </p:pic>
      <p:grpSp>
        <p:nvGrpSpPr>
          <p:cNvPr id="4" name="组合 3">
            <a:extLst>
              <a:ext uri="{FF2B5EF4-FFF2-40B4-BE49-F238E27FC236}">
                <a16:creationId xmlns:a16="http://schemas.microsoft.com/office/drawing/2014/main" id="{33679F14-9D50-4239-9C8E-5BB1948D5EE0}"/>
              </a:ext>
            </a:extLst>
          </p:cNvPr>
          <p:cNvGrpSpPr/>
          <p:nvPr/>
        </p:nvGrpSpPr>
        <p:grpSpPr>
          <a:xfrm>
            <a:off x="8199016" y="2838030"/>
            <a:ext cx="2587107" cy="1967214"/>
            <a:chOff x="9741473" y="2982918"/>
            <a:chExt cx="2587107" cy="1967214"/>
          </a:xfrm>
        </p:grpSpPr>
        <p:grpSp>
          <p:nvGrpSpPr>
            <p:cNvPr id="33" name="组合 32">
              <a:extLst>
                <a:ext uri="{FF2B5EF4-FFF2-40B4-BE49-F238E27FC236}">
                  <a16:creationId xmlns:a16="http://schemas.microsoft.com/office/drawing/2014/main" id="{E6B9DA17-9B06-461D-858F-E33944527CCE}"/>
                </a:ext>
              </a:extLst>
            </p:cNvPr>
            <p:cNvGrpSpPr/>
            <p:nvPr/>
          </p:nvGrpSpPr>
          <p:grpSpPr>
            <a:xfrm>
              <a:off x="9741473" y="2982918"/>
              <a:ext cx="2587107" cy="1967214"/>
              <a:chOff x="5653409" y="2018889"/>
              <a:chExt cx="1840389" cy="1399416"/>
            </a:xfrm>
          </p:grpSpPr>
          <p:sp>
            <p:nvSpPr>
              <p:cNvPr id="34" name="Freeform 10">
                <a:extLst>
                  <a:ext uri="{FF2B5EF4-FFF2-40B4-BE49-F238E27FC236}">
                    <a16:creationId xmlns:a16="http://schemas.microsoft.com/office/drawing/2014/main" id="{CCC8FD6A-C5DD-4E1E-9A9D-B5B78AD25D25}"/>
                  </a:ext>
                </a:extLst>
              </p:cNvPr>
              <p:cNvSpPr>
                <a:spLocks/>
              </p:cNvSpPr>
              <p:nvPr/>
            </p:nvSpPr>
            <p:spPr bwMode="auto">
              <a:xfrm>
                <a:off x="5653409" y="2018889"/>
                <a:ext cx="1840389" cy="1399416"/>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algn="ctr" defTabSz="1285372" fontAlgn="auto">
                  <a:spcBef>
                    <a:spcPts val="0"/>
                  </a:spcBef>
                  <a:spcAft>
                    <a:spcPts val="0"/>
                  </a:spcAft>
                  <a:defRPr/>
                </a:pPr>
                <a:endParaRPr lang="zh-CN" altLang="en-US" sz="2530" kern="0">
                  <a:solidFill>
                    <a:prstClr val="black"/>
                  </a:solidFill>
                  <a:latin typeface="Calibri"/>
                  <a:ea typeface="微软雅黑"/>
                </a:endParaRPr>
              </a:p>
            </p:txBody>
          </p:sp>
          <p:sp>
            <p:nvSpPr>
              <p:cNvPr id="35" name="Freeform 17">
                <a:extLst>
                  <a:ext uri="{FF2B5EF4-FFF2-40B4-BE49-F238E27FC236}">
                    <a16:creationId xmlns:a16="http://schemas.microsoft.com/office/drawing/2014/main" id="{DE7F8CC7-B8F0-4B00-9BFD-1ACEBDC901D5}"/>
                  </a:ext>
                </a:extLst>
              </p:cNvPr>
              <p:cNvSpPr>
                <a:spLocks/>
              </p:cNvSpPr>
              <p:nvPr/>
            </p:nvSpPr>
            <p:spPr bwMode="auto">
              <a:xfrm>
                <a:off x="5767662" y="2121958"/>
                <a:ext cx="1611882" cy="1193278"/>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algn="ctr" defTabSz="1285372" fontAlgn="auto">
                  <a:spcBef>
                    <a:spcPts val="0"/>
                  </a:spcBef>
                  <a:spcAft>
                    <a:spcPts val="0"/>
                  </a:spcAft>
                  <a:defRPr/>
                </a:pPr>
                <a:endParaRPr lang="zh-CN" altLang="en-US" sz="2530" kern="0" dirty="0">
                  <a:solidFill>
                    <a:prstClr val="black"/>
                  </a:solidFill>
                  <a:latin typeface="Calibri"/>
                  <a:ea typeface="微软雅黑"/>
                </a:endParaRPr>
              </a:p>
            </p:txBody>
          </p:sp>
        </p:grpSp>
        <p:sp>
          <p:nvSpPr>
            <p:cNvPr id="36" name="Freeform 5">
              <a:extLst>
                <a:ext uri="{FF2B5EF4-FFF2-40B4-BE49-F238E27FC236}">
                  <a16:creationId xmlns:a16="http://schemas.microsoft.com/office/drawing/2014/main" id="{D4B2AD8B-878D-4665-9217-919C398E1C50}"/>
                </a:ext>
              </a:extLst>
            </p:cNvPr>
            <p:cNvSpPr>
              <a:spLocks/>
            </p:cNvSpPr>
            <p:nvPr/>
          </p:nvSpPr>
          <p:spPr bwMode="auto">
            <a:xfrm>
              <a:off x="10414950" y="4264281"/>
              <a:ext cx="574187" cy="443871"/>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rgbClr val="8CC94C"/>
            </a:solidFill>
            <a:ln>
              <a:noFill/>
            </a:ln>
          </p:spPr>
          <p:txBody>
            <a:bodyPr/>
            <a:lstStyle/>
            <a:p>
              <a:pPr algn="ctr" defTabSz="1285372" fontAlgn="auto">
                <a:spcBef>
                  <a:spcPts val="0"/>
                </a:spcBef>
                <a:spcAft>
                  <a:spcPts val="0"/>
                </a:spcAft>
                <a:defRPr/>
              </a:pPr>
              <a:endParaRPr lang="zh-CN" altLang="en-US" sz="2530" kern="0">
                <a:solidFill>
                  <a:srgbClr val="108136"/>
                </a:solidFill>
              </a:endParaRPr>
            </a:p>
          </p:txBody>
        </p:sp>
        <p:sp>
          <p:nvSpPr>
            <p:cNvPr id="43" name="文本框 811">
              <a:extLst>
                <a:ext uri="{FF2B5EF4-FFF2-40B4-BE49-F238E27FC236}">
                  <a16:creationId xmlns:a16="http://schemas.microsoft.com/office/drawing/2014/main" id="{DC645B95-AC4B-4F70-B945-D4936D6DE06A}"/>
                </a:ext>
              </a:extLst>
            </p:cNvPr>
            <p:cNvSpPr txBox="1">
              <a:spLocks noChangeArrowheads="1"/>
            </p:cNvSpPr>
            <p:nvPr/>
          </p:nvSpPr>
          <p:spPr bwMode="auto">
            <a:xfrm>
              <a:off x="10739205" y="3252469"/>
              <a:ext cx="866378" cy="1200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18" tIns="48210" rIns="96418" bIns="48210">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defTabSz="1285372" fontAlgn="auto">
                <a:spcBef>
                  <a:spcPts val="0"/>
                </a:spcBef>
                <a:spcAft>
                  <a:spcPts val="0"/>
                </a:spcAft>
                <a:defRPr/>
              </a:pPr>
              <a:r>
                <a:rPr lang="en-US" altLang="zh-CN" sz="2109" kern="0" dirty="0">
                  <a:solidFill>
                    <a:srgbClr val="8CC94C"/>
                  </a:solidFill>
                </a:rPr>
                <a:t>STEP</a:t>
              </a:r>
            </a:p>
            <a:p>
              <a:pPr algn="ctr" defTabSz="1285372" fontAlgn="auto">
                <a:spcBef>
                  <a:spcPts val="0"/>
                </a:spcBef>
                <a:spcAft>
                  <a:spcPts val="0"/>
                </a:spcAft>
                <a:defRPr/>
              </a:pPr>
              <a:r>
                <a:rPr lang="en-US" altLang="zh-CN" sz="5061" kern="0" dirty="0">
                  <a:solidFill>
                    <a:srgbClr val="8CC94C"/>
                  </a:solidFill>
                  <a:latin typeface="Impact" pitchFamily="34" charset="0"/>
                </a:rPr>
                <a:t>04</a:t>
              </a:r>
              <a:endParaRPr lang="zh-CN" altLang="en-US" sz="5061" kern="0" dirty="0">
                <a:solidFill>
                  <a:srgbClr val="8CC94C"/>
                </a:solidFill>
                <a:latin typeface="Impact" pitchFamily="34" charset="0"/>
              </a:endParaRPr>
            </a:p>
          </p:txBody>
        </p:sp>
      </p:grpSp>
      <p:grpSp>
        <p:nvGrpSpPr>
          <p:cNvPr id="131" name="组合 795"/>
          <p:cNvGrpSpPr>
            <a:grpSpLocks/>
          </p:cNvGrpSpPr>
          <p:nvPr/>
        </p:nvGrpSpPr>
        <p:grpSpPr bwMode="auto">
          <a:xfrm>
            <a:off x="6126390" y="2838030"/>
            <a:ext cx="2587107" cy="1967214"/>
            <a:chOff x="7502850" y="1762125"/>
            <a:chExt cx="4027488" cy="3060700"/>
          </a:xfrm>
        </p:grpSpPr>
        <p:sp>
          <p:nvSpPr>
            <p:cNvPr id="142" name="Freeform 10"/>
            <p:cNvSpPr>
              <a:spLocks/>
            </p:cNvSpPr>
            <p:nvPr/>
          </p:nvSpPr>
          <p:spPr bwMode="auto">
            <a:xfrm>
              <a:off x="7502850" y="1762125"/>
              <a:ext cx="4027488" cy="3060700"/>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algn="ctr" defTabSz="1285372" fontAlgn="auto">
                <a:spcBef>
                  <a:spcPts val="0"/>
                </a:spcBef>
                <a:spcAft>
                  <a:spcPts val="0"/>
                </a:spcAft>
                <a:defRPr/>
              </a:pPr>
              <a:endParaRPr lang="zh-CN" altLang="en-US" sz="2530" kern="0">
                <a:solidFill>
                  <a:prstClr val="black"/>
                </a:solidFill>
                <a:latin typeface="Calibri"/>
                <a:ea typeface="微软雅黑"/>
              </a:endParaRPr>
            </a:p>
          </p:txBody>
        </p:sp>
        <p:sp>
          <p:nvSpPr>
            <p:cNvPr id="143" name="Freeform 17"/>
            <p:cNvSpPr>
              <a:spLocks/>
            </p:cNvSpPr>
            <p:nvPr/>
          </p:nvSpPr>
          <p:spPr bwMode="auto">
            <a:xfrm>
              <a:off x="7752881" y="1987550"/>
              <a:ext cx="3527425" cy="2609850"/>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algn="ctr" defTabSz="1285372" fontAlgn="auto">
                <a:spcBef>
                  <a:spcPts val="0"/>
                </a:spcBef>
                <a:spcAft>
                  <a:spcPts val="0"/>
                </a:spcAft>
                <a:defRPr/>
              </a:pPr>
              <a:endParaRPr lang="zh-CN" altLang="en-US" sz="2530" kern="0">
                <a:solidFill>
                  <a:prstClr val="black"/>
                </a:solidFill>
                <a:latin typeface="Calibri"/>
                <a:ea typeface="微软雅黑"/>
              </a:endParaRPr>
            </a:p>
          </p:txBody>
        </p:sp>
      </p:grpSp>
      <p:grpSp>
        <p:nvGrpSpPr>
          <p:cNvPr id="132" name="组合 796"/>
          <p:cNvGrpSpPr>
            <a:grpSpLocks/>
          </p:cNvGrpSpPr>
          <p:nvPr/>
        </p:nvGrpSpPr>
        <p:grpSpPr bwMode="auto">
          <a:xfrm>
            <a:off x="4101669" y="2838030"/>
            <a:ext cx="2587107" cy="1967214"/>
            <a:chOff x="7502850" y="1762125"/>
            <a:chExt cx="4027488" cy="3060700"/>
          </a:xfrm>
        </p:grpSpPr>
        <p:sp>
          <p:nvSpPr>
            <p:cNvPr id="140" name="Freeform 10"/>
            <p:cNvSpPr>
              <a:spLocks/>
            </p:cNvSpPr>
            <p:nvPr/>
          </p:nvSpPr>
          <p:spPr bwMode="auto">
            <a:xfrm>
              <a:off x="7502850" y="1762125"/>
              <a:ext cx="4027488" cy="3060700"/>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algn="ctr" defTabSz="1285372" fontAlgn="auto">
                <a:spcBef>
                  <a:spcPts val="0"/>
                </a:spcBef>
                <a:spcAft>
                  <a:spcPts val="0"/>
                </a:spcAft>
                <a:defRPr/>
              </a:pPr>
              <a:endParaRPr lang="zh-CN" altLang="en-US" sz="2530" kern="0">
                <a:solidFill>
                  <a:prstClr val="black"/>
                </a:solidFill>
                <a:latin typeface="Calibri"/>
                <a:ea typeface="微软雅黑"/>
              </a:endParaRPr>
            </a:p>
          </p:txBody>
        </p:sp>
        <p:sp>
          <p:nvSpPr>
            <p:cNvPr id="141" name="Freeform 17"/>
            <p:cNvSpPr>
              <a:spLocks/>
            </p:cNvSpPr>
            <p:nvPr/>
          </p:nvSpPr>
          <p:spPr bwMode="auto">
            <a:xfrm>
              <a:off x="7752881" y="1987550"/>
              <a:ext cx="3527425" cy="2609850"/>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algn="ctr" defTabSz="1285372" fontAlgn="auto">
                <a:spcBef>
                  <a:spcPts val="0"/>
                </a:spcBef>
                <a:spcAft>
                  <a:spcPts val="0"/>
                </a:spcAft>
                <a:defRPr/>
              </a:pPr>
              <a:endParaRPr lang="zh-CN" altLang="en-US" sz="2530" kern="0">
                <a:solidFill>
                  <a:prstClr val="black"/>
                </a:solidFill>
                <a:latin typeface="Calibri"/>
                <a:ea typeface="微软雅黑"/>
              </a:endParaRPr>
            </a:p>
          </p:txBody>
        </p:sp>
      </p:grpSp>
      <p:grpSp>
        <p:nvGrpSpPr>
          <p:cNvPr id="133" name="组合 797"/>
          <p:cNvGrpSpPr>
            <a:grpSpLocks/>
          </p:cNvGrpSpPr>
          <p:nvPr/>
        </p:nvGrpSpPr>
        <p:grpSpPr bwMode="auto">
          <a:xfrm>
            <a:off x="2076948" y="2838030"/>
            <a:ext cx="2587107" cy="1967214"/>
            <a:chOff x="7502850" y="1762125"/>
            <a:chExt cx="4027488" cy="3060700"/>
          </a:xfrm>
        </p:grpSpPr>
        <p:sp>
          <p:nvSpPr>
            <p:cNvPr id="138" name="Freeform 10"/>
            <p:cNvSpPr>
              <a:spLocks/>
            </p:cNvSpPr>
            <p:nvPr/>
          </p:nvSpPr>
          <p:spPr bwMode="auto">
            <a:xfrm>
              <a:off x="7502850" y="1762125"/>
              <a:ext cx="4027488" cy="3060700"/>
            </a:xfrm>
            <a:custGeom>
              <a:avLst/>
              <a:gdLst>
                <a:gd name="T0" fmla="*/ 421 w 1072"/>
                <a:gd name="T1" fmla="*/ 1 h 815"/>
                <a:gd name="T2" fmla="*/ 407 w 1072"/>
                <a:gd name="T3" fmla="*/ 0 h 815"/>
                <a:gd name="T4" fmla="*/ 398 w 1072"/>
                <a:gd name="T5" fmla="*/ 1 h 815"/>
                <a:gd name="T6" fmla="*/ 389 w 1072"/>
                <a:gd name="T7" fmla="*/ 1 h 815"/>
                <a:gd name="T8" fmla="*/ 0 w 1072"/>
                <a:gd name="T9" fmla="*/ 408 h 815"/>
                <a:gd name="T10" fmla="*/ 389 w 1072"/>
                <a:gd name="T11" fmla="*/ 815 h 815"/>
                <a:gd name="T12" fmla="*/ 398 w 1072"/>
                <a:gd name="T13" fmla="*/ 815 h 815"/>
                <a:gd name="T14" fmla="*/ 407 w 1072"/>
                <a:gd name="T15" fmla="*/ 815 h 815"/>
                <a:gd name="T16" fmla="*/ 421 w 1072"/>
                <a:gd name="T17" fmla="*/ 815 h 815"/>
                <a:gd name="T18" fmla="*/ 1072 w 1072"/>
                <a:gd name="T19" fmla="*/ 408 h 815"/>
                <a:gd name="T20" fmla="*/ 421 w 1072"/>
                <a:gd name="T21" fmla="*/ 1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2" h="815">
                  <a:moveTo>
                    <a:pt x="421" y="1"/>
                  </a:moveTo>
                  <a:cubicBezTo>
                    <a:pt x="416" y="0"/>
                    <a:pt x="412" y="0"/>
                    <a:pt x="407" y="0"/>
                  </a:cubicBezTo>
                  <a:cubicBezTo>
                    <a:pt x="404" y="0"/>
                    <a:pt x="401" y="0"/>
                    <a:pt x="398" y="1"/>
                  </a:cubicBezTo>
                  <a:cubicBezTo>
                    <a:pt x="395" y="1"/>
                    <a:pt x="392" y="1"/>
                    <a:pt x="389" y="1"/>
                  </a:cubicBezTo>
                  <a:cubicBezTo>
                    <a:pt x="173" y="11"/>
                    <a:pt x="0" y="189"/>
                    <a:pt x="0" y="408"/>
                  </a:cubicBezTo>
                  <a:cubicBezTo>
                    <a:pt x="0" y="627"/>
                    <a:pt x="173" y="805"/>
                    <a:pt x="389" y="815"/>
                  </a:cubicBezTo>
                  <a:cubicBezTo>
                    <a:pt x="392" y="815"/>
                    <a:pt x="395" y="815"/>
                    <a:pt x="398" y="815"/>
                  </a:cubicBezTo>
                  <a:cubicBezTo>
                    <a:pt x="401" y="815"/>
                    <a:pt x="404" y="815"/>
                    <a:pt x="407" y="815"/>
                  </a:cubicBezTo>
                  <a:cubicBezTo>
                    <a:pt x="412" y="815"/>
                    <a:pt x="416" y="815"/>
                    <a:pt x="421" y="815"/>
                  </a:cubicBezTo>
                  <a:cubicBezTo>
                    <a:pt x="821" y="806"/>
                    <a:pt x="1072" y="408"/>
                    <a:pt x="1072" y="408"/>
                  </a:cubicBezTo>
                  <a:cubicBezTo>
                    <a:pt x="1072" y="408"/>
                    <a:pt x="821" y="9"/>
                    <a:pt x="421" y="1"/>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algn="ctr" defTabSz="1285372" fontAlgn="auto">
                <a:spcBef>
                  <a:spcPts val="0"/>
                </a:spcBef>
                <a:spcAft>
                  <a:spcPts val="0"/>
                </a:spcAft>
                <a:defRPr/>
              </a:pPr>
              <a:endParaRPr lang="zh-CN" altLang="en-US" sz="2530" kern="0">
                <a:solidFill>
                  <a:prstClr val="black"/>
                </a:solidFill>
                <a:latin typeface="Calibri"/>
                <a:ea typeface="微软雅黑"/>
              </a:endParaRPr>
            </a:p>
          </p:txBody>
        </p:sp>
        <p:sp>
          <p:nvSpPr>
            <p:cNvPr id="139" name="Freeform 17"/>
            <p:cNvSpPr>
              <a:spLocks/>
            </p:cNvSpPr>
            <p:nvPr/>
          </p:nvSpPr>
          <p:spPr bwMode="auto">
            <a:xfrm>
              <a:off x="7752881" y="1987550"/>
              <a:ext cx="3527425" cy="2609850"/>
            </a:xfrm>
            <a:custGeom>
              <a:avLst/>
              <a:gdLst>
                <a:gd name="T0" fmla="*/ 346 w 939"/>
                <a:gd name="T1" fmla="*/ 695 h 695"/>
                <a:gd name="T2" fmla="*/ 340 w 939"/>
                <a:gd name="T3" fmla="*/ 695 h 695"/>
                <a:gd name="T4" fmla="*/ 340 w 939"/>
                <a:gd name="T5" fmla="*/ 695 h 695"/>
                <a:gd name="T6" fmla="*/ 333 w 939"/>
                <a:gd name="T7" fmla="*/ 695 h 695"/>
                <a:gd name="T8" fmla="*/ 332 w 939"/>
                <a:gd name="T9" fmla="*/ 695 h 695"/>
                <a:gd name="T10" fmla="*/ 0 w 939"/>
                <a:gd name="T11" fmla="*/ 348 h 695"/>
                <a:gd name="T12" fmla="*/ 332 w 939"/>
                <a:gd name="T13" fmla="*/ 1 h 695"/>
                <a:gd name="T14" fmla="*/ 333 w 939"/>
                <a:gd name="T15" fmla="*/ 1 h 695"/>
                <a:gd name="T16" fmla="*/ 339 w 939"/>
                <a:gd name="T17" fmla="*/ 0 h 695"/>
                <a:gd name="T18" fmla="*/ 340 w 939"/>
                <a:gd name="T19" fmla="*/ 0 h 695"/>
                <a:gd name="T20" fmla="*/ 346 w 939"/>
                <a:gd name="T21" fmla="*/ 0 h 695"/>
                <a:gd name="T22" fmla="*/ 349 w 939"/>
                <a:gd name="T23" fmla="*/ 0 h 695"/>
                <a:gd name="T24" fmla="*/ 358 w 939"/>
                <a:gd name="T25" fmla="*/ 0 h 695"/>
                <a:gd name="T26" fmla="*/ 360 w 939"/>
                <a:gd name="T27" fmla="*/ 1 h 695"/>
                <a:gd name="T28" fmla="*/ 794 w 939"/>
                <a:gd name="T29" fmla="*/ 190 h 695"/>
                <a:gd name="T30" fmla="*/ 939 w 939"/>
                <a:gd name="T31" fmla="*/ 348 h 695"/>
                <a:gd name="T32" fmla="*/ 794 w 939"/>
                <a:gd name="T33" fmla="*/ 505 h 695"/>
                <a:gd name="T34" fmla="*/ 360 w 939"/>
                <a:gd name="T35" fmla="*/ 695 h 695"/>
                <a:gd name="T36" fmla="*/ 358 w 939"/>
                <a:gd name="T37" fmla="*/ 695 h 695"/>
                <a:gd name="T38" fmla="*/ 348 w 939"/>
                <a:gd name="T39" fmla="*/ 695 h 695"/>
                <a:gd name="T40" fmla="*/ 346 w 939"/>
                <a:gd name="T41"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9" h="695">
                  <a:moveTo>
                    <a:pt x="346" y="695"/>
                  </a:moveTo>
                  <a:cubicBezTo>
                    <a:pt x="344" y="695"/>
                    <a:pt x="342" y="695"/>
                    <a:pt x="340" y="695"/>
                  </a:cubicBezTo>
                  <a:cubicBezTo>
                    <a:pt x="340" y="695"/>
                    <a:pt x="340" y="695"/>
                    <a:pt x="340" y="695"/>
                  </a:cubicBezTo>
                  <a:cubicBezTo>
                    <a:pt x="338" y="695"/>
                    <a:pt x="336" y="695"/>
                    <a:pt x="333" y="695"/>
                  </a:cubicBezTo>
                  <a:cubicBezTo>
                    <a:pt x="332" y="695"/>
                    <a:pt x="332" y="695"/>
                    <a:pt x="332" y="695"/>
                  </a:cubicBezTo>
                  <a:cubicBezTo>
                    <a:pt x="146" y="686"/>
                    <a:pt x="0" y="534"/>
                    <a:pt x="0" y="348"/>
                  </a:cubicBezTo>
                  <a:cubicBezTo>
                    <a:pt x="0" y="161"/>
                    <a:pt x="146" y="9"/>
                    <a:pt x="332" y="1"/>
                  </a:cubicBezTo>
                  <a:cubicBezTo>
                    <a:pt x="333" y="1"/>
                    <a:pt x="333" y="1"/>
                    <a:pt x="333" y="1"/>
                  </a:cubicBezTo>
                  <a:cubicBezTo>
                    <a:pt x="335" y="1"/>
                    <a:pt x="337" y="0"/>
                    <a:pt x="339" y="0"/>
                  </a:cubicBezTo>
                  <a:cubicBezTo>
                    <a:pt x="340" y="0"/>
                    <a:pt x="340" y="0"/>
                    <a:pt x="340" y="0"/>
                  </a:cubicBezTo>
                  <a:cubicBezTo>
                    <a:pt x="342" y="0"/>
                    <a:pt x="344" y="0"/>
                    <a:pt x="346" y="0"/>
                  </a:cubicBezTo>
                  <a:cubicBezTo>
                    <a:pt x="349" y="0"/>
                    <a:pt x="349" y="0"/>
                    <a:pt x="349" y="0"/>
                  </a:cubicBezTo>
                  <a:cubicBezTo>
                    <a:pt x="352" y="0"/>
                    <a:pt x="355" y="0"/>
                    <a:pt x="358" y="0"/>
                  </a:cubicBezTo>
                  <a:cubicBezTo>
                    <a:pt x="360" y="1"/>
                    <a:pt x="360" y="1"/>
                    <a:pt x="360" y="1"/>
                  </a:cubicBezTo>
                  <a:cubicBezTo>
                    <a:pt x="510" y="4"/>
                    <a:pt x="656" y="68"/>
                    <a:pt x="794" y="190"/>
                  </a:cubicBezTo>
                  <a:cubicBezTo>
                    <a:pt x="862" y="251"/>
                    <a:pt x="912" y="312"/>
                    <a:pt x="939" y="348"/>
                  </a:cubicBezTo>
                  <a:cubicBezTo>
                    <a:pt x="912" y="384"/>
                    <a:pt x="862" y="445"/>
                    <a:pt x="794" y="505"/>
                  </a:cubicBezTo>
                  <a:cubicBezTo>
                    <a:pt x="656" y="628"/>
                    <a:pt x="510" y="692"/>
                    <a:pt x="360" y="695"/>
                  </a:cubicBezTo>
                  <a:cubicBezTo>
                    <a:pt x="358" y="695"/>
                    <a:pt x="358" y="695"/>
                    <a:pt x="358" y="695"/>
                  </a:cubicBezTo>
                  <a:cubicBezTo>
                    <a:pt x="355" y="695"/>
                    <a:pt x="352" y="695"/>
                    <a:pt x="348" y="695"/>
                  </a:cubicBezTo>
                  <a:cubicBezTo>
                    <a:pt x="347" y="695"/>
                    <a:pt x="347" y="695"/>
                    <a:pt x="346" y="695"/>
                  </a:cubicBezTo>
                  <a:close/>
                </a:path>
              </a:pathLst>
            </a:custGeom>
            <a:gradFill>
              <a:gsLst>
                <a:gs pos="0">
                  <a:srgbClr val="DADADA"/>
                </a:gs>
                <a:gs pos="100000">
                  <a:sysClr val="window" lastClr="FFFFFF"/>
                </a:gs>
              </a:gsLst>
              <a:lin ang="5400000" scaled="1"/>
            </a:gradFill>
            <a:ln w="28575" cap="flat">
              <a:gradFill>
                <a:gsLst>
                  <a:gs pos="0">
                    <a:sysClr val="window" lastClr="FFFFFF"/>
                  </a:gs>
                  <a:gs pos="100000">
                    <a:srgbClr val="DDDDDD"/>
                  </a:gs>
                </a:gsLst>
                <a:lin ang="5400000" scaled="1"/>
              </a:gradFill>
              <a:prstDash val="solid"/>
              <a:miter lim="800000"/>
              <a:headEnd/>
              <a:tailEnd/>
            </a:ln>
            <a:effectLst>
              <a:outerShdw blurRad="228600" dist="228600" dir="5400000" algn="t" rotWithShape="0">
                <a:sysClr val="windowText" lastClr="000000">
                  <a:lumMod val="85000"/>
                  <a:lumOff val="15000"/>
                  <a:alpha val="28000"/>
                </a:sysClr>
              </a:outerShdw>
            </a:effectLst>
          </p:spPr>
          <p:txBody>
            <a:bodyPr/>
            <a:lstStyle/>
            <a:p>
              <a:pPr algn="ctr" defTabSz="1285372" fontAlgn="auto">
                <a:spcBef>
                  <a:spcPts val="0"/>
                </a:spcBef>
                <a:spcAft>
                  <a:spcPts val="0"/>
                </a:spcAft>
                <a:defRPr/>
              </a:pPr>
              <a:endParaRPr lang="zh-CN" altLang="en-US" sz="2530" kern="0">
                <a:solidFill>
                  <a:prstClr val="black"/>
                </a:solidFill>
                <a:latin typeface="Calibri"/>
                <a:ea typeface="微软雅黑"/>
              </a:endParaRPr>
            </a:p>
          </p:txBody>
        </p:sp>
      </p:grpSp>
      <p:sp>
        <p:nvSpPr>
          <p:cNvPr id="135" name="Freeform 5"/>
          <p:cNvSpPr>
            <a:spLocks/>
          </p:cNvSpPr>
          <p:nvPr/>
        </p:nvSpPr>
        <p:spPr bwMode="auto">
          <a:xfrm>
            <a:off x="6865054" y="4130111"/>
            <a:ext cx="574187" cy="443871"/>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rgbClr val="108136"/>
          </a:solidFill>
          <a:ln>
            <a:noFill/>
          </a:ln>
        </p:spPr>
        <p:txBody>
          <a:bodyPr/>
          <a:lstStyle/>
          <a:p>
            <a:pPr algn="ctr" defTabSz="1285372" fontAlgn="auto">
              <a:spcBef>
                <a:spcPts val="0"/>
              </a:spcBef>
              <a:spcAft>
                <a:spcPts val="0"/>
              </a:spcAft>
              <a:defRPr/>
            </a:pPr>
            <a:endParaRPr lang="zh-CN" altLang="en-US" sz="2530" kern="0">
              <a:solidFill>
                <a:sysClr val="windowText" lastClr="000000"/>
              </a:solidFill>
            </a:endParaRPr>
          </a:p>
        </p:txBody>
      </p:sp>
      <p:sp>
        <p:nvSpPr>
          <p:cNvPr id="136" name="Freeform 5"/>
          <p:cNvSpPr>
            <a:spLocks/>
          </p:cNvSpPr>
          <p:nvPr/>
        </p:nvSpPr>
        <p:spPr bwMode="auto">
          <a:xfrm>
            <a:off x="4725651" y="4119394"/>
            <a:ext cx="574187" cy="443871"/>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rgbClr val="8CC94C"/>
          </a:solidFill>
          <a:ln>
            <a:noFill/>
          </a:ln>
        </p:spPr>
        <p:txBody>
          <a:bodyPr/>
          <a:lstStyle/>
          <a:p>
            <a:pPr algn="ctr" defTabSz="1285372" fontAlgn="auto">
              <a:spcBef>
                <a:spcPts val="0"/>
              </a:spcBef>
              <a:spcAft>
                <a:spcPts val="0"/>
              </a:spcAft>
              <a:defRPr/>
            </a:pPr>
            <a:endParaRPr lang="zh-CN" altLang="en-US" sz="2530" kern="0">
              <a:solidFill>
                <a:sysClr val="windowText" lastClr="000000"/>
              </a:solidFill>
            </a:endParaRPr>
          </a:p>
        </p:txBody>
      </p:sp>
      <p:sp>
        <p:nvSpPr>
          <p:cNvPr id="137" name="Freeform 5"/>
          <p:cNvSpPr>
            <a:spLocks/>
          </p:cNvSpPr>
          <p:nvPr/>
        </p:nvSpPr>
        <p:spPr bwMode="auto">
          <a:xfrm>
            <a:off x="2586249" y="4108678"/>
            <a:ext cx="574187" cy="443871"/>
          </a:xfrm>
          <a:custGeom>
            <a:avLst/>
            <a:gdLst>
              <a:gd name="T0" fmla="*/ 0 w 169"/>
              <a:gd name="T1" fmla="*/ 165039 h 130"/>
              <a:gd name="T2" fmla="*/ 364083 w 169"/>
              <a:gd name="T3" fmla="*/ 165039 h 130"/>
              <a:gd name="T4" fmla="*/ 286755 w 169"/>
              <a:gd name="T5" fmla="*/ 84138 h 130"/>
              <a:gd name="T6" fmla="*/ 286755 w 169"/>
              <a:gd name="T7" fmla="*/ 19416 h 130"/>
              <a:gd name="T8" fmla="*/ 351195 w 169"/>
              <a:gd name="T9" fmla="*/ 19416 h 130"/>
              <a:gd name="T10" fmla="*/ 544513 w 169"/>
              <a:gd name="T11" fmla="*/ 210344 h 130"/>
              <a:gd name="T12" fmla="*/ 351195 w 169"/>
              <a:gd name="T13" fmla="*/ 401272 h 130"/>
              <a:gd name="T14" fmla="*/ 286755 w 169"/>
              <a:gd name="T15" fmla="*/ 401272 h 130"/>
              <a:gd name="T16" fmla="*/ 286755 w 169"/>
              <a:gd name="T17" fmla="*/ 336550 h 130"/>
              <a:gd name="T18" fmla="*/ 364083 w 169"/>
              <a:gd name="T19" fmla="*/ 255649 h 130"/>
              <a:gd name="T20" fmla="*/ 0 w 169"/>
              <a:gd name="T21" fmla="*/ 255649 h 130"/>
              <a:gd name="T22" fmla="*/ 0 w 169"/>
              <a:gd name="T23" fmla="*/ 165039 h 1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9" h="130">
                <a:moveTo>
                  <a:pt x="0" y="51"/>
                </a:moveTo>
                <a:cubicBezTo>
                  <a:pt x="113" y="51"/>
                  <a:pt x="113" y="51"/>
                  <a:pt x="113" y="51"/>
                </a:cubicBezTo>
                <a:cubicBezTo>
                  <a:pt x="89" y="26"/>
                  <a:pt x="89" y="26"/>
                  <a:pt x="89" y="26"/>
                </a:cubicBezTo>
                <a:cubicBezTo>
                  <a:pt x="83" y="21"/>
                  <a:pt x="83" y="11"/>
                  <a:pt x="89" y="6"/>
                </a:cubicBezTo>
                <a:cubicBezTo>
                  <a:pt x="95" y="0"/>
                  <a:pt x="104" y="0"/>
                  <a:pt x="109" y="6"/>
                </a:cubicBezTo>
                <a:cubicBezTo>
                  <a:pt x="169" y="65"/>
                  <a:pt x="169" y="65"/>
                  <a:pt x="169" y="65"/>
                </a:cubicBezTo>
                <a:cubicBezTo>
                  <a:pt x="109" y="124"/>
                  <a:pt x="109" y="124"/>
                  <a:pt x="109" y="124"/>
                </a:cubicBezTo>
                <a:cubicBezTo>
                  <a:pt x="104" y="130"/>
                  <a:pt x="95" y="130"/>
                  <a:pt x="89" y="124"/>
                </a:cubicBezTo>
                <a:cubicBezTo>
                  <a:pt x="83" y="119"/>
                  <a:pt x="83" y="110"/>
                  <a:pt x="89" y="104"/>
                </a:cubicBezTo>
                <a:cubicBezTo>
                  <a:pt x="113" y="79"/>
                  <a:pt x="113" y="79"/>
                  <a:pt x="113" y="79"/>
                </a:cubicBezTo>
                <a:cubicBezTo>
                  <a:pt x="0" y="79"/>
                  <a:pt x="0" y="79"/>
                  <a:pt x="0" y="79"/>
                </a:cubicBezTo>
                <a:lnTo>
                  <a:pt x="0" y="51"/>
                </a:lnTo>
                <a:close/>
              </a:path>
            </a:pathLst>
          </a:custGeom>
          <a:solidFill>
            <a:srgbClr val="108136"/>
          </a:solidFill>
          <a:ln>
            <a:noFill/>
          </a:ln>
        </p:spPr>
        <p:txBody>
          <a:bodyPr/>
          <a:lstStyle/>
          <a:p>
            <a:pPr algn="ctr" defTabSz="1285372" fontAlgn="auto">
              <a:spcBef>
                <a:spcPts val="0"/>
              </a:spcBef>
              <a:spcAft>
                <a:spcPts val="0"/>
              </a:spcAft>
              <a:defRPr/>
            </a:pPr>
            <a:endParaRPr lang="zh-CN" altLang="en-US" sz="2530" kern="0">
              <a:solidFill>
                <a:sysClr val="windowText" lastClr="000000"/>
              </a:solidFill>
            </a:endParaRPr>
          </a:p>
        </p:txBody>
      </p:sp>
      <p:sp>
        <p:nvSpPr>
          <p:cNvPr id="144" name="文本框 808"/>
          <p:cNvSpPr txBox="1">
            <a:spLocks noChangeArrowheads="1"/>
          </p:cNvSpPr>
          <p:nvPr/>
        </p:nvSpPr>
        <p:spPr bwMode="auto">
          <a:xfrm>
            <a:off x="3064953" y="3107581"/>
            <a:ext cx="789434" cy="1200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18" tIns="48210" rIns="96418" bIns="48210">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defTabSz="1285372" fontAlgn="auto">
              <a:spcBef>
                <a:spcPts val="0"/>
              </a:spcBef>
              <a:spcAft>
                <a:spcPts val="0"/>
              </a:spcAft>
              <a:defRPr/>
            </a:pPr>
            <a:r>
              <a:rPr lang="en-US" altLang="zh-CN" sz="2109" kern="0" dirty="0">
                <a:solidFill>
                  <a:srgbClr val="108136"/>
                </a:solidFill>
              </a:rPr>
              <a:t>STEP</a:t>
            </a:r>
          </a:p>
          <a:p>
            <a:pPr algn="ctr" defTabSz="1285372" fontAlgn="auto">
              <a:spcBef>
                <a:spcPts val="0"/>
              </a:spcBef>
              <a:spcAft>
                <a:spcPts val="0"/>
              </a:spcAft>
              <a:defRPr/>
            </a:pPr>
            <a:r>
              <a:rPr lang="en-US" altLang="zh-CN" sz="5061" kern="0" dirty="0">
                <a:solidFill>
                  <a:srgbClr val="108136"/>
                </a:solidFill>
                <a:latin typeface="Impact" pitchFamily="34" charset="0"/>
              </a:rPr>
              <a:t>01</a:t>
            </a:r>
            <a:endParaRPr lang="zh-CN" altLang="en-US" sz="5061" kern="0" dirty="0">
              <a:solidFill>
                <a:srgbClr val="108136"/>
              </a:solidFill>
              <a:latin typeface="Impact" pitchFamily="34" charset="0"/>
            </a:endParaRPr>
          </a:p>
        </p:txBody>
      </p:sp>
      <p:sp>
        <p:nvSpPr>
          <p:cNvPr id="145" name="文本框 809"/>
          <p:cNvSpPr txBox="1">
            <a:spLocks noChangeArrowheads="1"/>
          </p:cNvSpPr>
          <p:nvPr/>
        </p:nvSpPr>
        <p:spPr bwMode="auto">
          <a:xfrm>
            <a:off x="5056617" y="3084748"/>
            <a:ext cx="867980" cy="1200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18" tIns="48210" rIns="96418" bIns="48210">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defTabSz="1285372" fontAlgn="auto">
              <a:spcBef>
                <a:spcPts val="0"/>
              </a:spcBef>
              <a:spcAft>
                <a:spcPts val="0"/>
              </a:spcAft>
              <a:defRPr/>
            </a:pPr>
            <a:r>
              <a:rPr lang="en-US" altLang="zh-CN" sz="2109" kern="0" dirty="0">
                <a:solidFill>
                  <a:srgbClr val="8CC94C"/>
                </a:solidFill>
              </a:rPr>
              <a:t>STEP</a:t>
            </a:r>
          </a:p>
          <a:p>
            <a:pPr algn="ctr" defTabSz="1285372" fontAlgn="auto">
              <a:spcBef>
                <a:spcPts val="0"/>
              </a:spcBef>
              <a:spcAft>
                <a:spcPts val="0"/>
              </a:spcAft>
              <a:defRPr/>
            </a:pPr>
            <a:r>
              <a:rPr lang="en-US" altLang="zh-CN" sz="5061" kern="0" dirty="0">
                <a:solidFill>
                  <a:srgbClr val="8CC94C"/>
                </a:solidFill>
                <a:latin typeface="Impact" pitchFamily="34" charset="0"/>
              </a:rPr>
              <a:t>02</a:t>
            </a:r>
            <a:endParaRPr lang="zh-CN" altLang="en-US" sz="5061" kern="0" dirty="0">
              <a:solidFill>
                <a:srgbClr val="8CC94C"/>
              </a:solidFill>
              <a:latin typeface="Impact" pitchFamily="34" charset="0"/>
            </a:endParaRPr>
          </a:p>
        </p:txBody>
      </p:sp>
      <p:sp>
        <p:nvSpPr>
          <p:cNvPr id="146" name="文本框 810"/>
          <p:cNvSpPr txBox="1">
            <a:spLocks noChangeArrowheads="1"/>
          </p:cNvSpPr>
          <p:nvPr/>
        </p:nvSpPr>
        <p:spPr bwMode="auto">
          <a:xfrm>
            <a:off x="7180794" y="3099321"/>
            <a:ext cx="887216" cy="1200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18" tIns="48210" rIns="96418" bIns="48210">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fontAlgn="base">
              <a:spcBef>
                <a:spcPct val="0"/>
              </a:spcBef>
              <a:spcAft>
                <a:spcPct val="0"/>
              </a:spcAft>
              <a:defRPr>
                <a:solidFill>
                  <a:schemeClr val="tx1"/>
                </a:solidFill>
                <a:latin typeface="Calibri" pitchFamily="34" charset="0"/>
                <a:ea typeface="微软雅黑" pitchFamily="34" charset="-122"/>
              </a:defRPr>
            </a:lvl6pPr>
            <a:lvl7pPr marL="2971800" indent="-228600" fontAlgn="base">
              <a:spcBef>
                <a:spcPct val="0"/>
              </a:spcBef>
              <a:spcAft>
                <a:spcPct val="0"/>
              </a:spcAft>
              <a:defRPr>
                <a:solidFill>
                  <a:schemeClr val="tx1"/>
                </a:solidFill>
                <a:latin typeface="Calibri" pitchFamily="34" charset="0"/>
                <a:ea typeface="微软雅黑" pitchFamily="34" charset="-122"/>
              </a:defRPr>
            </a:lvl7pPr>
            <a:lvl8pPr marL="3429000" indent="-228600" fontAlgn="base">
              <a:spcBef>
                <a:spcPct val="0"/>
              </a:spcBef>
              <a:spcAft>
                <a:spcPct val="0"/>
              </a:spcAft>
              <a:defRPr>
                <a:solidFill>
                  <a:schemeClr val="tx1"/>
                </a:solidFill>
                <a:latin typeface="Calibri" pitchFamily="34" charset="0"/>
                <a:ea typeface="微软雅黑" pitchFamily="34" charset="-122"/>
              </a:defRPr>
            </a:lvl8pPr>
            <a:lvl9pPr marL="3886200" indent="-228600" fontAlgn="base">
              <a:spcBef>
                <a:spcPct val="0"/>
              </a:spcBef>
              <a:spcAft>
                <a:spcPct val="0"/>
              </a:spcAft>
              <a:defRPr>
                <a:solidFill>
                  <a:schemeClr val="tx1"/>
                </a:solidFill>
                <a:latin typeface="Calibri" pitchFamily="34" charset="0"/>
                <a:ea typeface="微软雅黑" pitchFamily="34" charset="-122"/>
              </a:defRPr>
            </a:lvl9pPr>
          </a:lstStyle>
          <a:p>
            <a:pPr algn="ctr" defTabSz="1285372" fontAlgn="auto">
              <a:spcBef>
                <a:spcPts val="0"/>
              </a:spcBef>
              <a:spcAft>
                <a:spcPts val="0"/>
              </a:spcAft>
              <a:defRPr/>
            </a:pPr>
            <a:r>
              <a:rPr lang="en-US" altLang="zh-CN" sz="2109" kern="0" dirty="0">
                <a:solidFill>
                  <a:srgbClr val="108136"/>
                </a:solidFill>
              </a:rPr>
              <a:t>STEP</a:t>
            </a:r>
          </a:p>
          <a:p>
            <a:pPr algn="ctr" defTabSz="1285372" fontAlgn="auto">
              <a:spcBef>
                <a:spcPts val="0"/>
              </a:spcBef>
              <a:spcAft>
                <a:spcPts val="0"/>
              </a:spcAft>
              <a:defRPr/>
            </a:pPr>
            <a:r>
              <a:rPr lang="en-US" altLang="zh-CN" sz="5061" kern="0" dirty="0">
                <a:solidFill>
                  <a:srgbClr val="108136"/>
                </a:solidFill>
                <a:latin typeface="Impact" pitchFamily="34" charset="0"/>
              </a:rPr>
              <a:t>03</a:t>
            </a:r>
            <a:endParaRPr lang="zh-CN" altLang="en-US" sz="5061" kern="0" dirty="0">
              <a:solidFill>
                <a:srgbClr val="108136"/>
              </a:solidFill>
              <a:latin typeface="Impact" pitchFamily="34" charset="0"/>
            </a:endParaRPr>
          </a:p>
        </p:txBody>
      </p:sp>
      <p:sp>
        <p:nvSpPr>
          <p:cNvPr id="50" name="Rectangle 27"/>
          <p:cNvSpPr>
            <a:spLocks/>
          </p:cNvSpPr>
          <p:nvPr/>
        </p:nvSpPr>
        <p:spPr bwMode="auto">
          <a:xfrm>
            <a:off x="2161630" y="5353281"/>
            <a:ext cx="1940039" cy="32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r>
              <a:rPr lang="zh-CN" altLang="en-US" sz="2000" dirty="0">
                <a:solidFill>
                  <a:srgbClr val="108136"/>
                </a:solidFill>
                <a:ea typeface="微软雅黑" panose="020B0503020204020204" pitchFamily="34" charset="-122"/>
              </a:rPr>
              <a:t>项目背景和简介</a:t>
            </a:r>
          </a:p>
        </p:txBody>
      </p:sp>
      <p:sp>
        <p:nvSpPr>
          <p:cNvPr id="37" name="Rectangle 27"/>
          <p:cNvSpPr>
            <a:spLocks/>
          </p:cNvSpPr>
          <p:nvPr/>
        </p:nvSpPr>
        <p:spPr bwMode="auto">
          <a:xfrm>
            <a:off x="4434930" y="5353281"/>
            <a:ext cx="1940039" cy="32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r>
              <a:rPr lang="zh-CN" altLang="en-US" sz="2000" dirty="0">
                <a:solidFill>
                  <a:srgbClr val="108136"/>
                </a:solidFill>
                <a:ea typeface="微软雅黑" panose="020B0503020204020204" pitchFamily="34" charset="-122"/>
              </a:rPr>
              <a:t>开发过程</a:t>
            </a:r>
          </a:p>
        </p:txBody>
      </p:sp>
      <p:sp>
        <p:nvSpPr>
          <p:cNvPr id="38" name="Rectangle 27"/>
          <p:cNvSpPr>
            <a:spLocks/>
          </p:cNvSpPr>
          <p:nvPr/>
        </p:nvSpPr>
        <p:spPr bwMode="auto">
          <a:xfrm>
            <a:off x="6440287" y="5335640"/>
            <a:ext cx="1940039" cy="32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r>
              <a:rPr lang="zh-CN" altLang="en-US" sz="2000" dirty="0">
                <a:solidFill>
                  <a:srgbClr val="108136"/>
                </a:solidFill>
                <a:ea typeface="微软雅黑" panose="020B0503020204020204" pitchFamily="34" charset="-122"/>
              </a:rPr>
              <a:t>项目功能简介</a:t>
            </a:r>
          </a:p>
        </p:txBody>
      </p:sp>
      <p:sp>
        <p:nvSpPr>
          <p:cNvPr id="40" name="文本框 39"/>
          <p:cNvSpPr txBox="1"/>
          <p:nvPr/>
        </p:nvSpPr>
        <p:spPr>
          <a:xfrm>
            <a:off x="812800" y="775660"/>
            <a:ext cx="1313180" cy="769441"/>
          </a:xfrm>
          <a:prstGeom prst="rect">
            <a:avLst/>
          </a:prstGeom>
          <a:noFill/>
        </p:spPr>
        <p:txBody>
          <a:bodyPr wrap="none" rtlCol="0">
            <a:spAutoFit/>
          </a:bodyPr>
          <a:lstStyle/>
          <a:p>
            <a:r>
              <a:rPr lang="zh-CN" altLang="en-US" sz="4400" dirty="0">
                <a:solidFill>
                  <a:srgbClr val="2E7438"/>
                </a:solidFill>
                <a:latin typeface="微软雅黑" panose="020B0503020204020204" pitchFamily="34" charset="-122"/>
                <a:ea typeface="微软雅黑" panose="020B0503020204020204" pitchFamily="34" charset="-122"/>
              </a:rPr>
              <a:t>目录</a:t>
            </a:r>
          </a:p>
        </p:txBody>
      </p:sp>
      <p:sp>
        <p:nvSpPr>
          <p:cNvPr id="41" name="文本框 40"/>
          <p:cNvSpPr txBox="1"/>
          <p:nvPr/>
        </p:nvSpPr>
        <p:spPr>
          <a:xfrm>
            <a:off x="812801" y="1457267"/>
            <a:ext cx="1640282" cy="400110"/>
          </a:xfrm>
          <a:prstGeom prst="rect">
            <a:avLst/>
          </a:prstGeom>
          <a:noFill/>
        </p:spPr>
        <p:txBody>
          <a:bodyPr wrap="square" rtlCol="0">
            <a:spAutoFit/>
          </a:bodyPr>
          <a:lstStyle/>
          <a:p>
            <a:r>
              <a:rPr lang="en-US" altLang="zh-CN" sz="2000" dirty="0">
                <a:solidFill>
                  <a:srgbClr val="2E7438"/>
                </a:solidFill>
                <a:latin typeface="Arial" panose="020B0604020202020204" pitchFamily="34" charset="0"/>
                <a:ea typeface="微软雅黑" panose="020B0503020204020204" pitchFamily="34" charset="-122"/>
                <a:cs typeface="Arial" panose="020B0604020202020204" pitchFamily="34" charset="0"/>
              </a:rPr>
              <a:t>CONTENTS</a:t>
            </a:r>
          </a:p>
        </p:txBody>
      </p:sp>
      <p:sp>
        <p:nvSpPr>
          <p:cNvPr id="29" name="Rectangle 27">
            <a:extLst>
              <a:ext uri="{FF2B5EF4-FFF2-40B4-BE49-F238E27FC236}">
                <a16:creationId xmlns:a16="http://schemas.microsoft.com/office/drawing/2014/main" id="{EF75BDAA-1EB1-40E0-BA7C-719367F14461}"/>
              </a:ext>
            </a:extLst>
          </p:cNvPr>
          <p:cNvSpPr>
            <a:spLocks/>
          </p:cNvSpPr>
          <p:nvPr/>
        </p:nvSpPr>
        <p:spPr bwMode="auto">
          <a:xfrm>
            <a:off x="8414273" y="5353281"/>
            <a:ext cx="1940039" cy="32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r>
              <a:rPr lang="zh-CN" altLang="en-US" sz="2000" dirty="0">
                <a:solidFill>
                  <a:srgbClr val="108136"/>
                </a:solidFill>
                <a:ea typeface="微软雅黑" panose="020B0503020204020204" pitchFamily="34" charset="-122"/>
              </a:rPr>
              <a:t>项目成果展望</a:t>
            </a:r>
          </a:p>
        </p:txBody>
      </p:sp>
    </p:spTree>
    <p:extLst>
      <p:ext uri="{BB962C8B-B14F-4D97-AF65-F5344CB8AC3E}">
        <p14:creationId xmlns:p14="http://schemas.microsoft.com/office/powerpoint/2010/main" val="19205033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32"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strVal val="4*#ppt_w"/>
                                              </p:val>
                                            </p:tav>
                                            <p:tav tm="100000">
                                              <p:val>
                                                <p:strVal val="#ppt_w"/>
                                              </p:val>
                                            </p:tav>
                                          </p:tavLst>
                                        </p:anim>
                                        <p:anim calcmode="lin" valueType="num">
                                          <p:cBhvr>
                                            <p:cTn id="17" dur="500" fill="hold"/>
                                            <p:tgtEl>
                                              <p:spTgt spid="42"/>
                                            </p:tgtEl>
                                            <p:attrNameLst>
                                              <p:attrName>ppt_h</p:attrName>
                                            </p:attrNameLst>
                                          </p:cBhvr>
                                          <p:tavLst>
                                            <p:tav tm="0">
                                              <p:val>
                                                <p:strVal val="4*#ppt_h"/>
                                              </p:val>
                                            </p:tav>
                                            <p:tav tm="100000">
                                              <p:val>
                                                <p:strVal val="#ppt_h"/>
                                              </p:val>
                                            </p:tav>
                                          </p:tavLst>
                                        </p:anim>
                                      </p:childTnLst>
                                    </p:cTn>
                                  </p:par>
                                </p:childTnLst>
                              </p:cTn>
                            </p:par>
                            <p:par>
                              <p:cTn id="18" fill="hold">
                                <p:stCondLst>
                                  <p:cond delay="1000"/>
                                </p:stCondLst>
                                <p:childTnLst>
                                  <p:par>
                                    <p:cTn id="19" presetID="2" presetClass="entr" presetSubtype="8" fill="hold" nodeType="afterEffect" p14:presetBounceEnd="52000">
                                      <p:stCondLst>
                                        <p:cond delay="0"/>
                                      </p:stCondLst>
                                      <p:childTnLst>
                                        <p:set>
                                          <p:cBhvr>
                                            <p:cTn id="20" dur="1" fill="hold">
                                              <p:stCondLst>
                                                <p:cond delay="0"/>
                                              </p:stCondLst>
                                            </p:cTn>
                                            <p:tgtEl>
                                              <p:spTgt spid="133"/>
                                            </p:tgtEl>
                                            <p:attrNameLst>
                                              <p:attrName>style.visibility</p:attrName>
                                            </p:attrNameLst>
                                          </p:cBhvr>
                                          <p:to>
                                            <p:strVal val="visible"/>
                                          </p:to>
                                        </p:set>
                                        <p:anim calcmode="lin" valueType="num" p14:bounceEnd="52000">
                                          <p:cBhvr additive="base">
                                            <p:cTn id="21" dur="500" fill="hold"/>
                                            <p:tgtEl>
                                              <p:spTgt spid="133"/>
                                            </p:tgtEl>
                                            <p:attrNameLst>
                                              <p:attrName>ppt_x</p:attrName>
                                            </p:attrNameLst>
                                          </p:cBhvr>
                                          <p:tavLst>
                                            <p:tav tm="0">
                                              <p:val>
                                                <p:strVal val="0-#ppt_w/2"/>
                                              </p:val>
                                            </p:tav>
                                            <p:tav tm="100000">
                                              <p:val>
                                                <p:strVal val="#ppt_x"/>
                                              </p:val>
                                            </p:tav>
                                          </p:tavLst>
                                        </p:anim>
                                        <p:anim calcmode="lin" valueType="num" p14:bounceEnd="52000">
                                          <p:cBhvr additive="base">
                                            <p:cTn id="22" dur="500" fill="hold"/>
                                            <p:tgtEl>
                                              <p:spTgt spid="133"/>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137"/>
                                            </p:tgtEl>
                                            <p:attrNameLst>
                                              <p:attrName>style.visibility</p:attrName>
                                            </p:attrNameLst>
                                          </p:cBhvr>
                                          <p:to>
                                            <p:strVal val="visible"/>
                                          </p:to>
                                        </p:set>
                                        <p:animEffect transition="in" filter="fade">
                                          <p:cBhvr>
                                            <p:cTn id="25" dur="500"/>
                                            <p:tgtEl>
                                              <p:spTgt spid="1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500"/>
                                            <p:tgtEl>
                                              <p:spTgt spid="144"/>
                                            </p:tgtEl>
                                          </p:cBhvr>
                                        </p:animEffect>
                                      </p:childTnLst>
                                    </p:cTn>
                                  </p:par>
                                </p:childTnLst>
                              </p:cTn>
                            </p:par>
                            <p:par>
                              <p:cTn id="29" fill="hold">
                                <p:stCondLst>
                                  <p:cond delay="1500"/>
                                </p:stCondLst>
                                <p:childTnLst>
                                  <p:par>
                                    <p:cTn id="30" presetID="12" presetClass="entr" presetSubtype="4"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p:tgtEl>
                                              <p:spTgt spid="50"/>
                                            </p:tgtEl>
                                            <p:attrNameLst>
                                              <p:attrName>ppt_y</p:attrName>
                                            </p:attrNameLst>
                                          </p:cBhvr>
                                          <p:tavLst>
                                            <p:tav tm="0">
                                              <p:val>
                                                <p:strVal val="#ppt_y+#ppt_h*1.125000"/>
                                              </p:val>
                                            </p:tav>
                                            <p:tav tm="100000">
                                              <p:val>
                                                <p:strVal val="#ppt_y"/>
                                              </p:val>
                                            </p:tav>
                                          </p:tavLst>
                                        </p:anim>
                                        <p:animEffect transition="in" filter="wipe(up)">
                                          <p:cBhvr>
                                            <p:cTn id="33" dur="500"/>
                                            <p:tgtEl>
                                              <p:spTgt spid="50"/>
                                            </p:tgtEl>
                                          </p:cBhvr>
                                        </p:animEffect>
                                      </p:childTnLst>
                                    </p:cTn>
                                  </p:par>
                                </p:childTnLst>
                              </p:cTn>
                            </p:par>
                            <p:par>
                              <p:cTn id="34" fill="hold">
                                <p:stCondLst>
                                  <p:cond delay="2000"/>
                                </p:stCondLst>
                                <p:childTnLst>
                                  <p:par>
                                    <p:cTn id="35" presetID="2" presetClass="entr" presetSubtype="8" fill="hold" nodeType="afterEffect" p14:presetBounceEnd="52000">
                                      <p:stCondLst>
                                        <p:cond delay="0"/>
                                      </p:stCondLst>
                                      <p:childTnLst>
                                        <p:set>
                                          <p:cBhvr>
                                            <p:cTn id="36" dur="1" fill="hold">
                                              <p:stCondLst>
                                                <p:cond delay="0"/>
                                              </p:stCondLst>
                                            </p:cTn>
                                            <p:tgtEl>
                                              <p:spTgt spid="132"/>
                                            </p:tgtEl>
                                            <p:attrNameLst>
                                              <p:attrName>style.visibility</p:attrName>
                                            </p:attrNameLst>
                                          </p:cBhvr>
                                          <p:to>
                                            <p:strVal val="visible"/>
                                          </p:to>
                                        </p:set>
                                        <p:anim calcmode="lin" valueType="num" p14:bounceEnd="52000">
                                          <p:cBhvr additive="base">
                                            <p:cTn id="37" dur="500" fill="hold"/>
                                            <p:tgtEl>
                                              <p:spTgt spid="132"/>
                                            </p:tgtEl>
                                            <p:attrNameLst>
                                              <p:attrName>ppt_x</p:attrName>
                                            </p:attrNameLst>
                                          </p:cBhvr>
                                          <p:tavLst>
                                            <p:tav tm="0">
                                              <p:val>
                                                <p:strVal val="0-#ppt_w/2"/>
                                              </p:val>
                                            </p:tav>
                                            <p:tav tm="100000">
                                              <p:val>
                                                <p:strVal val="#ppt_x"/>
                                              </p:val>
                                            </p:tav>
                                          </p:tavLst>
                                        </p:anim>
                                        <p:anim calcmode="lin" valueType="num" p14:bounceEnd="52000">
                                          <p:cBhvr additive="base">
                                            <p:cTn id="38" dur="500" fill="hold"/>
                                            <p:tgtEl>
                                              <p:spTgt spid="132"/>
                                            </p:tgtEl>
                                            <p:attrNameLst>
                                              <p:attrName>ppt_y</p:attrName>
                                            </p:attrNameLst>
                                          </p:cBhvr>
                                          <p:tavLst>
                                            <p:tav tm="0">
                                              <p:val>
                                                <p:strVal val="#ppt_y"/>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500"/>
                                            <p:tgtEl>
                                              <p:spTgt spid="1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fade">
                                          <p:cBhvr>
                                            <p:cTn id="44" dur="500"/>
                                            <p:tgtEl>
                                              <p:spTgt spid="145"/>
                                            </p:tgtEl>
                                          </p:cBhvr>
                                        </p:animEffect>
                                      </p:childTnLst>
                                    </p:cTn>
                                  </p:par>
                                </p:childTnLst>
                              </p:cTn>
                            </p:par>
                            <p:par>
                              <p:cTn id="45" fill="hold">
                                <p:stCondLst>
                                  <p:cond delay="2500"/>
                                </p:stCondLst>
                                <p:childTnLst>
                                  <p:par>
                                    <p:cTn id="46" presetID="12" presetClass="entr" presetSubtype="4"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p:tgtEl>
                                              <p:spTgt spid="37"/>
                                            </p:tgtEl>
                                            <p:attrNameLst>
                                              <p:attrName>ppt_y</p:attrName>
                                            </p:attrNameLst>
                                          </p:cBhvr>
                                          <p:tavLst>
                                            <p:tav tm="0">
                                              <p:val>
                                                <p:strVal val="#ppt_y+#ppt_h*1.125000"/>
                                              </p:val>
                                            </p:tav>
                                            <p:tav tm="100000">
                                              <p:val>
                                                <p:strVal val="#ppt_y"/>
                                              </p:val>
                                            </p:tav>
                                          </p:tavLst>
                                        </p:anim>
                                        <p:animEffect transition="in" filter="wipe(up)">
                                          <p:cBhvr>
                                            <p:cTn id="49" dur="500"/>
                                            <p:tgtEl>
                                              <p:spTgt spid="37"/>
                                            </p:tgtEl>
                                          </p:cBhvr>
                                        </p:animEffect>
                                      </p:childTnLst>
                                    </p:cTn>
                                  </p:par>
                                </p:childTnLst>
                              </p:cTn>
                            </p:par>
                            <p:par>
                              <p:cTn id="50" fill="hold">
                                <p:stCondLst>
                                  <p:cond delay="3000"/>
                                </p:stCondLst>
                                <p:childTnLst>
                                  <p:par>
                                    <p:cTn id="51" presetID="2" presetClass="entr" presetSubtype="8" fill="hold" nodeType="afterEffect" p14:presetBounceEnd="52000">
                                      <p:stCondLst>
                                        <p:cond delay="0"/>
                                      </p:stCondLst>
                                      <p:childTnLst>
                                        <p:set>
                                          <p:cBhvr>
                                            <p:cTn id="52" dur="1" fill="hold">
                                              <p:stCondLst>
                                                <p:cond delay="0"/>
                                              </p:stCondLst>
                                            </p:cTn>
                                            <p:tgtEl>
                                              <p:spTgt spid="131"/>
                                            </p:tgtEl>
                                            <p:attrNameLst>
                                              <p:attrName>style.visibility</p:attrName>
                                            </p:attrNameLst>
                                          </p:cBhvr>
                                          <p:to>
                                            <p:strVal val="visible"/>
                                          </p:to>
                                        </p:set>
                                        <p:anim calcmode="lin" valueType="num" p14:bounceEnd="52000">
                                          <p:cBhvr additive="base">
                                            <p:cTn id="53" dur="500" fill="hold"/>
                                            <p:tgtEl>
                                              <p:spTgt spid="131"/>
                                            </p:tgtEl>
                                            <p:attrNameLst>
                                              <p:attrName>ppt_x</p:attrName>
                                            </p:attrNameLst>
                                          </p:cBhvr>
                                          <p:tavLst>
                                            <p:tav tm="0">
                                              <p:val>
                                                <p:strVal val="0-#ppt_w/2"/>
                                              </p:val>
                                            </p:tav>
                                            <p:tav tm="100000">
                                              <p:val>
                                                <p:strVal val="#ppt_x"/>
                                              </p:val>
                                            </p:tav>
                                          </p:tavLst>
                                        </p:anim>
                                        <p:anim calcmode="lin" valueType="num" p14:bounceEnd="52000">
                                          <p:cBhvr additive="base">
                                            <p:cTn id="54" dur="500" fill="hold"/>
                                            <p:tgtEl>
                                              <p:spTgt spid="131"/>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500"/>
                                            <p:tgtEl>
                                              <p:spTgt spid="1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6"/>
                                            </p:tgtEl>
                                            <p:attrNameLst>
                                              <p:attrName>style.visibility</p:attrName>
                                            </p:attrNameLst>
                                          </p:cBhvr>
                                          <p:to>
                                            <p:strVal val="visible"/>
                                          </p:to>
                                        </p:set>
                                        <p:animEffect transition="in" filter="fade">
                                          <p:cBhvr>
                                            <p:cTn id="60" dur="500"/>
                                            <p:tgtEl>
                                              <p:spTgt spid="146"/>
                                            </p:tgtEl>
                                          </p:cBhvr>
                                        </p:animEffect>
                                      </p:childTnLst>
                                    </p:cTn>
                                  </p:par>
                                </p:childTnLst>
                              </p:cTn>
                            </p:par>
                            <p:par>
                              <p:cTn id="61" fill="hold">
                                <p:stCondLst>
                                  <p:cond delay="3500"/>
                                </p:stCondLst>
                                <p:childTnLst>
                                  <p:par>
                                    <p:cTn id="62" presetID="12" presetClass="entr" presetSubtype="4" fill="hold" grpId="0" nodeType="after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p:tgtEl>
                                              <p:spTgt spid="38"/>
                                            </p:tgtEl>
                                            <p:attrNameLst>
                                              <p:attrName>ppt_y</p:attrName>
                                            </p:attrNameLst>
                                          </p:cBhvr>
                                          <p:tavLst>
                                            <p:tav tm="0">
                                              <p:val>
                                                <p:strVal val="#ppt_y+#ppt_h*1.125000"/>
                                              </p:val>
                                            </p:tav>
                                            <p:tav tm="100000">
                                              <p:val>
                                                <p:strVal val="#ppt_y"/>
                                              </p:val>
                                            </p:tav>
                                          </p:tavLst>
                                        </p:anim>
                                        <p:animEffect transition="in" filter="wipe(up)">
                                          <p:cBhvr>
                                            <p:cTn id="65" dur="500"/>
                                            <p:tgtEl>
                                              <p:spTgt spid="38"/>
                                            </p:tgtEl>
                                          </p:cBhvr>
                                        </p:animEffect>
                                      </p:childTnLst>
                                    </p:cTn>
                                  </p:par>
                                </p:childTnLst>
                              </p:cTn>
                            </p:par>
                            <p:par>
                              <p:cTn id="66" fill="hold">
                                <p:stCondLst>
                                  <p:cond delay="4000"/>
                                </p:stCondLst>
                                <p:childTnLst>
                                  <p:par>
                                    <p:cTn id="67" presetID="2" presetClass="entr" presetSubtype="8" fill="hold" nodeType="afterEffect" p14:presetBounceEnd="52000">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14:bounceEnd="52000">
                                          <p:cBhvr additive="base">
                                            <p:cTn id="69" dur="500" fill="hold"/>
                                            <p:tgtEl>
                                              <p:spTgt spid="4"/>
                                            </p:tgtEl>
                                            <p:attrNameLst>
                                              <p:attrName>ppt_x</p:attrName>
                                            </p:attrNameLst>
                                          </p:cBhvr>
                                          <p:tavLst>
                                            <p:tav tm="0">
                                              <p:val>
                                                <p:strVal val="0-#ppt_w/2"/>
                                              </p:val>
                                            </p:tav>
                                            <p:tav tm="100000">
                                              <p:val>
                                                <p:strVal val="#ppt_x"/>
                                              </p:val>
                                            </p:tav>
                                          </p:tavLst>
                                        </p:anim>
                                        <p:anim calcmode="lin" valueType="num" p14:bounceEnd="52000">
                                          <p:cBhvr additive="base">
                                            <p:cTn id="70" dur="500" fill="hold"/>
                                            <p:tgtEl>
                                              <p:spTgt spid="4"/>
                                            </p:tgtEl>
                                            <p:attrNameLst>
                                              <p:attrName>ppt_y</p:attrName>
                                            </p:attrNameLst>
                                          </p:cBhvr>
                                          <p:tavLst>
                                            <p:tav tm="0">
                                              <p:val>
                                                <p:strVal val="#ppt_y"/>
                                              </p:val>
                                            </p:tav>
                                            <p:tav tm="100000">
                                              <p:val>
                                                <p:strVal val="#ppt_y"/>
                                              </p:val>
                                            </p:tav>
                                          </p:tavLst>
                                        </p:anim>
                                      </p:childTnLst>
                                    </p:cTn>
                                  </p:par>
                                </p:childTnLst>
                              </p:cTn>
                            </p:par>
                            <p:par>
                              <p:cTn id="71" fill="hold">
                                <p:stCondLst>
                                  <p:cond delay="4500"/>
                                </p:stCondLst>
                                <p:childTnLst>
                                  <p:par>
                                    <p:cTn id="72" presetID="12" presetClass="entr" presetSubtype="4"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p:tgtEl>
                                              <p:spTgt spid="29"/>
                                            </p:tgtEl>
                                            <p:attrNameLst>
                                              <p:attrName>ppt_y</p:attrName>
                                            </p:attrNameLst>
                                          </p:cBhvr>
                                          <p:tavLst>
                                            <p:tav tm="0">
                                              <p:val>
                                                <p:strVal val="#ppt_y+#ppt_h*1.125000"/>
                                              </p:val>
                                            </p:tav>
                                            <p:tav tm="100000">
                                              <p:val>
                                                <p:strVal val="#ppt_y"/>
                                              </p:val>
                                            </p:tav>
                                          </p:tavLst>
                                        </p:anim>
                                        <p:animEffect transition="in" filter="wipe(up)">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44" grpId="0"/>
          <p:bldP spid="145" grpId="0"/>
          <p:bldP spid="146" grpId="0"/>
          <p:bldP spid="50" grpId="0"/>
          <p:bldP spid="37" grpId="0"/>
          <p:bldP spid="38" grpId="0"/>
          <p:bldP spid="40" grpId="0"/>
          <p:bldP spid="41" grpId="0"/>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500" fill="hold"/>
                                            <p:tgtEl>
                                              <p:spTgt spid="41"/>
                                            </p:tgtEl>
                                            <p:attrNameLst>
                                              <p:attrName>ppt_w</p:attrName>
                                            </p:attrNameLst>
                                          </p:cBhvr>
                                          <p:tavLst>
                                            <p:tav tm="0">
                                              <p:val>
                                                <p:fltVal val="0"/>
                                              </p:val>
                                            </p:tav>
                                            <p:tav tm="100000">
                                              <p:val>
                                                <p:strVal val="#ppt_w"/>
                                              </p:val>
                                            </p:tav>
                                          </p:tavLst>
                                        </p:anim>
                                        <p:anim calcmode="lin" valueType="num">
                                          <p:cBhvr>
                                            <p:cTn id="12" dur="500" fill="hold"/>
                                            <p:tgtEl>
                                              <p:spTgt spid="41"/>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32"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p:cTn id="16" dur="500" fill="hold"/>
                                            <p:tgtEl>
                                              <p:spTgt spid="42"/>
                                            </p:tgtEl>
                                            <p:attrNameLst>
                                              <p:attrName>ppt_w</p:attrName>
                                            </p:attrNameLst>
                                          </p:cBhvr>
                                          <p:tavLst>
                                            <p:tav tm="0">
                                              <p:val>
                                                <p:strVal val="4*#ppt_w"/>
                                              </p:val>
                                            </p:tav>
                                            <p:tav tm="100000">
                                              <p:val>
                                                <p:strVal val="#ppt_w"/>
                                              </p:val>
                                            </p:tav>
                                          </p:tavLst>
                                        </p:anim>
                                        <p:anim calcmode="lin" valueType="num">
                                          <p:cBhvr>
                                            <p:cTn id="17" dur="500" fill="hold"/>
                                            <p:tgtEl>
                                              <p:spTgt spid="42"/>
                                            </p:tgtEl>
                                            <p:attrNameLst>
                                              <p:attrName>ppt_h</p:attrName>
                                            </p:attrNameLst>
                                          </p:cBhvr>
                                          <p:tavLst>
                                            <p:tav tm="0">
                                              <p:val>
                                                <p:strVal val="4*#ppt_h"/>
                                              </p:val>
                                            </p:tav>
                                            <p:tav tm="100000">
                                              <p:val>
                                                <p:strVal val="#ppt_h"/>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133"/>
                                            </p:tgtEl>
                                            <p:attrNameLst>
                                              <p:attrName>style.visibility</p:attrName>
                                            </p:attrNameLst>
                                          </p:cBhvr>
                                          <p:to>
                                            <p:strVal val="visible"/>
                                          </p:to>
                                        </p:set>
                                        <p:anim calcmode="lin" valueType="num">
                                          <p:cBhvr additive="base">
                                            <p:cTn id="21" dur="500" fill="hold"/>
                                            <p:tgtEl>
                                              <p:spTgt spid="133"/>
                                            </p:tgtEl>
                                            <p:attrNameLst>
                                              <p:attrName>ppt_x</p:attrName>
                                            </p:attrNameLst>
                                          </p:cBhvr>
                                          <p:tavLst>
                                            <p:tav tm="0">
                                              <p:val>
                                                <p:strVal val="0-#ppt_w/2"/>
                                              </p:val>
                                            </p:tav>
                                            <p:tav tm="100000">
                                              <p:val>
                                                <p:strVal val="#ppt_x"/>
                                              </p:val>
                                            </p:tav>
                                          </p:tavLst>
                                        </p:anim>
                                        <p:anim calcmode="lin" valueType="num">
                                          <p:cBhvr additive="base">
                                            <p:cTn id="22" dur="500" fill="hold"/>
                                            <p:tgtEl>
                                              <p:spTgt spid="133"/>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137"/>
                                            </p:tgtEl>
                                            <p:attrNameLst>
                                              <p:attrName>style.visibility</p:attrName>
                                            </p:attrNameLst>
                                          </p:cBhvr>
                                          <p:to>
                                            <p:strVal val="visible"/>
                                          </p:to>
                                        </p:set>
                                        <p:animEffect transition="in" filter="fade">
                                          <p:cBhvr>
                                            <p:cTn id="25" dur="500"/>
                                            <p:tgtEl>
                                              <p:spTgt spid="1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500"/>
                                            <p:tgtEl>
                                              <p:spTgt spid="144"/>
                                            </p:tgtEl>
                                          </p:cBhvr>
                                        </p:animEffect>
                                      </p:childTnLst>
                                    </p:cTn>
                                  </p:par>
                                </p:childTnLst>
                              </p:cTn>
                            </p:par>
                            <p:par>
                              <p:cTn id="29" fill="hold">
                                <p:stCondLst>
                                  <p:cond delay="1500"/>
                                </p:stCondLst>
                                <p:childTnLst>
                                  <p:par>
                                    <p:cTn id="30" presetID="12" presetClass="entr" presetSubtype="4"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p:tgtEl>
                                              <p:spTgt spid="50"/>
                                            </p:tgtEl>
                                            <p:attrNameLst>
                                              <p:attrName>ppt_y</p:attrName>
                                            </p:attrNameLst>
                                          </p:cBhvr>
                                          <p:tavLst>
                                            <p:tav tm="0">
                                              <p:val>
                                                <p:strVal val="#ppt_y+#ppt_h*1.125000"/>
                                              </p:val>
                                            </p:tav>
                                            <p:tav tm="100000">
                                              <p:val>
                                                <p:strVal val="#ppt_y"/>
                                              </p:val>
                                            </p:tav>
                                          </p:tavLst>
                                        </p:anim>
                                        <p:animEffect transition="in" filter="wipe(up)">
                                          <p:cBhvr>
                                            <p:cTn id="33" dur="500"/>
                                            <p:tgtEl>
                                              <p:spTgt spid="50"/>
                                            </p:tgtEl>
                                          </p:cBhvr>
                                        </p:animEffect>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132"/>
                                            </p:tgtEl>
                                            <p:attrNameLst>
                                              <p:attrName>style.visibility</p:attrName>
                                            </p:attrNameLst>
                                          </p:cBhvr>
                                          <p:to>
                                            <p:strVal val="visible"/>
                                          </p:to>
                                        </p:set>
                                        <p:anim calcmode="lin" valueType="num">
                                          <p:cBhvr additive="base">
                                            <p:cTn id="37" dur="500" fill="hold"/>
                                            <p:tgtEl>
                                              <p:spTgt spid="132"/>
                                            </p:tgtEl>
                                            <p:attrNameLst>
                                              <p:attrName>ppt_x</p:attrName>
                                            </p:attrNameLst>
                                          </p:cBhvr>
                                          <p:tavLst>
                                            <p:tav tm="0">
                                              <p:val>
                                                <p:strVal val="0-#ppt_w/2"/>
                                              </p:val>
                                            </p:tav>
                                            <p:tav tm="100000">
                                              <p:val>
                                                <p:strVal val="#ppt_x"/>
                                              </p:val>
                                            </p:tav>
                                          </p:tavLst>
                                        </p:anim>
                                        <p:anim calcmode="lin" valueType="num">
                                          <p:cBhvr additive="base">
                                            <p:cTn id="38" dur="500" fill="hold"/>
                                            <p:tgtEl>
                                              <p:spTgt spid="132"/>
                                            </p:tgtEl>
                                            <p:attrNameLst>
                                              <p:attrName>ppt_y</p:attrName>
                                            </p:attrNameLst>
                                          </p:cBhvr>
                                          <p:tavLst>
                                            <p:tav tm="0">
                                              <p:val>
                                                <p:strVal val="#ppt_y"/>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500"/>
                                            <p:tgtEl>
                                              <p:spTgt spid="1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fade">
                                          <p:cBhvr>
                                            <p:cTn id="44" dur="500"/>
                                            <p:tgtEl>
                                              <p:spTgt spid="145"/>
                                            </p:tgtEl>
                                          </p:cBhvr>
                                        </p:animEffect>
                                      </p:childTnLst>
                                    </p:cTn>
                                  </p:par>
                                </p:childTnLst>
                              </p:cTn>
                            </p:par>
                            <p:par>
                              <p:cTn id="45" fill="hold">
                                <p:stCondLst>
                                  <p:cond delay="2500"/>
                                </p:stCondLst>
                                <p:childTnLst>
                                  <p:par>
                                    <p:cTn id="46" presetID="12" presetClass="entr" presetSubtype="4"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p:tgtEl>
                                              <p:spTgt spid="37"/>
                                            </p:tgtEl>
                                            <p:attrNameLst>
                                              <p:attrName>ppt_y</p:attrName>
                                            </p:attrNameLst>
                                          </p:cBhvr>
                                          <p:tavLst>
                                            <p:tav tm="0">
                                              <p:val>
                                                <p:strVal val="#ppt_y+#ppt_h*1.125000"/>
                                              </p:val>
                                            </p:tav>
                                            <p:tav tm="100000">
                                              <p:val>
                                                <p:strVal val="#ppt_y"/>
                                              </p:val>
                                            </p:tav>
                                          </p:tavLst>
                                        </p:anim>
                                        <p:animEffect transition="in" filter="wipe(up)">
                                          <p:cBhvr>
                                            <p:cTn id="49" dur="500"/>
                                            <p:tgtEl>
                                              <p:spTgt spid="37"/>
                                            </p:tgtEl>
                                          </p:cBhvr>
                                        </p:animEffect>
                                      </p:childTnLst>
                                    </p:cTn>
                                  </p:par>
                                </p:childTnLst>
                              </p:cTn>
                            </p:par>
                            <p:par>
                              <p:cTn id="50" fill="hold">
                                <p:stCondLst>
                                  <p:cond delay="3000"/>
                                </p:stCondLst>
                                <p:childTnLst>
                                  <p:par>
                                    <p:cTn id="51" presetID="2" presetClass="entr" presetSubtype="8" fill="hold" nodeType="afterEffect">
                                      <p:stCondLst>
                                        <p:cond delay="0"/>
                                      </p:stCondLst>
                                      <p:childTnLst>
                                        <p:set>
                                          <p:cBhvr>
                                            <p:cTn id="52" dur="1" fill="hold">
                                              <p:stCondLst>
                                                <p:cond delay="0"/>
                                              </p:stCondLst>
                                            </p:cTn>
                                            <p:tgtEl>
                                              <p:spTgt spid="131"/>
                                            </p:tgtEl>
                                            <p:attrNameLst>
                                              <p:attrName>style.visibility</p:attrName>
                                            </p:attrNameLst>
                                          </p:cBhvr>
                                          <p:to>
                                            <p:strVal val="visible"/>
                                          </p:to>
                                        </p:set>
                                        <p:anim calcmode="lin" valueType="num">
                                          <p:cBhvr additive="base">
                                            <p:cTn id="53" dur="500" fill="hold"/>
                                            <p:tgtEl>
                                              <p:spTgt spid="131"/>
                                            </p:tgtEl>
                                            <p:attrNameLst>
                                              <p:attrName>ppt_x</p:attrName>
                                            </p:attrNameLst>
                                          </p:cBhvr>
                                          <p:tavLst>
                                            <p:tav tm="0">
                                              <p:val>
                                                <p:strVal val="0-#ppt_w/2"/>
                                              </p:val>
                                            </p:tav>
                                            <p:tav tm="100000">
                                              <p:val>
                                                <p:strVal val="#ppt_x"/>
                                              </p:val>
                                            </p:tav>
                                          </p:tavLst>
                                        </p:anim>
                                        <p:anim calcmode="lin" valueType="num">
                                          <p:cBhvr additive="base">
                                            <p:cTn id="54" dur="500" fill="hold"/>
                                            <p:tgtEl>
                                              <p:spTgt spid="131"/>
                                            </p:tgtEl>
                                            <p:attrNameLst>
                                              <p:attrName>ppt_y</p:attrName>
                                            </p:attrNameLst>
                                          </p:cBhvr>
                                          <p:tavLst>
                                            <p:tav tm="0">
                                              <p:val>
                                                <p:strVal val="#ppt_y"/>
                                              </p:val>
                                            </p:tav>
                                            <p:tav tm="100000">
                                              <p:val>
                                                <p:strVal val="#ppt_y"/>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500"/>
                                            <p:tgtEl>
                                              <p:spTgt spid="1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6"/>
                                            </p:tgtEl>
                                            <p:attrNameLst>
                                              <p:attrName>style.visibility</p:attrName>
                                            </p:attrNameLst>
                                          </p:cBhvr>
                                          <p:to>
                                            <p:strVal val="visible"/>
                                          </p:to>
                                        </p:set>
                                        <p:animEffect transition="in" filter="fade">
                                          <p:cBhvr>
                                            <p:cTn id="60" dur="500"/>
                                            <p:tgtEl>
                                              <p:spTgt spid="146"/>
                                            </p:tgtEl>
                                          </p:cBhvr>
                                        </p:animEffect>
                                      </p:childTnLst>
                                    </p:cTn>
                                  </p:par>
                                </p:childTnLst>
                              </p:cTn>
                            </p:par>
                            <p:par>
                              <p:cTn id="61" fill="hold">
                                <p:stCondLst>
                                  <p:cond delay="3500"/>
                                </p:stCondLst>
                                <p:childTnLst>
                                  <p:par>
                                    <p:cTn id="62" presetID="12" presetClass="entr" presetSubtype="4" fill="hold" grpId="0" nodeType="after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p:tgtEl>
                                              <p:spTgt spid="38"/>
                                            </p:tgtEl>
                                            <p:attrNameLst>
                                              <p:attrName>ppt_y</p:attrName>
                                            </p:attrNameLst>
                                          </p:cBhvr>
                                          <p:tavLst>
                                            <p:tav tm="0">
                                              <p:val>
                                                <p:strVal val="#ppt_y+#ppt_h*1.125000"/>
                                              </p:val>
                                            </p:tav>
                                            <p:tav tm="100000">
                                              <p:val>
                                                <p:strVal val="#ppt_y"/>
                                              </p:val>
                                            </p:tav>
                                          </p:tavLst>
                                        </p:anim>
                                        <p:animEffect transition="in" filter="wipe(up)">
                                          <p:cBhvr>
                                            <p:cTn id="65" dur="500"/>
                                            <p:tgtEl>
                                              <p:spTgt spid="38"/>
                                            </p:tgtEl>
                                          </p:cBhvr>
                                        </p:animEffect>
                                      </p:childTnLst>
                                    </p:cTn>
                                  </p:par>
                                </p:childTnLst>
                              </p:cTn>
                            </p:par>
                            <p:par>
                              <p:cTn id="66" fill="hold">
                                <p:stCondLst>
                                  <p:cond delay="4000"/>
                                </p:stCondLst>
                                <p:childTnLst>
                                  <p:par>
                                    <p:cTn id="67" presetID="2" presetClass="entr" presetSubtype="8" fill="hold" nodeType="after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0-#ppt_w/2"/>
                                              </p:val>
                                            </p:tav>
                                            <p:tav tm="100000">
                                              <p:val>
                                                <p:strVal val="#ppt_x"/>
                                              </p:val>
                                            </p:tav>
                                          </p:tavLst>
                                        </p:anim>
                                        <p:anim calcmode="lin" valueType="num">
                                          <p:cBhvr additive="base">
                                            <p:cTn id="70" dur="500" fill="hold"/>
                                            <p:tgtEl>
                                              <p:spTgt spid="4"/>
                                            </p:tgtEl>
                                            <p:attrNameLst>
                                              <p:attrName>ppt_y</p:attrName>
                                            </p:attrNameLst>
                                          </p:cBhvr>
                                          <p:tavLst>
                                            <p:tav tm="0">
                                              <p:val>
                                                <p:strVal val="#ppt_y"/>
                                              </p:val>
                                            </p:tav>
                                            <p:tav tm="100000">
                                              <p:val>
                                                <p:strVal val="#ppt_y"/>
                                              </p:val>
                                            </p:tav>
                                          </p:tavLst>
                                        </p:anim>
                                      </p:childTnLst>
                                    </p:cTn>
                                  </p:par>
                                </p:childTnLst>
                              </p:cTn>
                            </p:par>
                            <p:par>
                              <p:cTn id="71" fill="hold">
                                <p:stCondLst>
                                  <p:cond delay="4500"/>
                                </p:stCondLst>
                                <p:childTnLst>
                                  <p:par>
                                    <p:cTn id="72" presetID="12" presetClass="entr" presetSubtype="4"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p:tgtEl>
                                              <p:spTgt spid="29"/>
                                            </p:tgtEl>
                                            <p:attrNameLst>
                                              <p:attrName>ppt_y</p:attrName>
                                            </p:attrNameLst>
                                          </p:cBhvr>
                                          <p:tavLst>
                                            <p:tav tm="0">
                                              <p:val>
                                                <p:strVal val="#ppt_y+#ppt_h*1.125000"/>
                                              </p:val>
                                            </p:tav>
                                            <p:tav tm="100000">
                                              <p:val>
                                                <p:strVal val="#ppt_y"/>
                                              </p:val>
                                            </p:tav>
                                          </p:tavLst>
                                        </p:anim>
                                        <p:animEffect transition="in" filter="wipe(up)">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44" grpId="0"/>
          <p:bldP spid="145" grpId="0"/>
          <p:bldP spid="146" grpId="0"/>
          <p:bldP spid="50" grpId="0"/>
          <p:bldP spid="37" grpId="0"/>
          <p:bldP spid="38" grpId="0"/>
          <p:bldP spid="40" grpId="0"/>
          <p:bldP spid="41" grpId="0"/>
          <p:bldP spid="2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35"/>
          <p:cNvSpPr>
            <a:spLocks/>
          </p:cNvSpPr>
          <p:nvPr/>
        </p:nvSpPr>
        <p:spPr bwMode="auto">
          <a:xfrm flipV="1">
            <a:off x="3699396" y="2860727"/>
            <a:ext cx="520336" cy="488802"/>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6429" tIns="48214" rIns="96429" bIns="48214" numCol="1" anchor="t" anchorCtr="0" compatLnSpc="1">
            <a:prstTxWarp prst="textNoShape">
              <a:avLst/>
            </a:prstTxWarp>
          </a:bodyPr>
          <a:lstStyle/>
          <a:p>
            <a:endParaRPr lang="zh-CN" altLang="en-US">
              <a:solidFill>
                <a:schemeClr val="tx1">
                  <a:lumMod val="65000"/>
                  <a:lumOff val="35000"/>
                </a:schemeClr>
              </a:solidFill>
              <a:latin typeface="微软雅黑" pitchFamily="34" charset="-122"/>
              <a:ea typeface="微软雅黑" pitchFamily="34" charset="-122"/>
            </a:endParaRPr>
          </a:p>
        </p:txBody>
      </p:sp>
      <p:sp>
        <p:nvSpPr>
          <p:cNvPr id="74" name="Freeform 27"/>
          <p:cNvSpPr>
            <a:spLocks/>
          </p:cNvSpPr>
          <p:nvPr/>
        </p:nvSpPr>
        <p:spPr bwMode="auto">
          <a:xfrm flipV="1">
            <a:off x="3864799" y="3105128"/>
            <a:ext cx="2403008" cy="142698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8CC94C"/>
          </a:solidFill>
          <a:ln>
            <a:noFill/>
          </a:ln>
          <a:effectLst/>
          <a:scene3d>
            <a:camera prst="orthographicFront">
              <a:rot lat="0" lon="0" rev="0"/>
            </a:camera>
            <a:lightRig rig="contrasting" dir="t">
              <a:rot lat="0" lon="0" rev="1500000"/>
            </a:lightRig>
          </a:scene3d>
          <a:sp3d prstMaterial="metal">
            <a:bevelT w="88900" h="88900"/>
          </a:sp3d>
        </p:spPr>
        <p:txBody>
          <a:bodyPr vert="horz" wrap="square" lIns="96429" tIns="48214" rIns="96429" bIns="48214"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75" name="Freeform 27"/>
          <p:cNvSpPr>
            <a:spLocks/>
          </p:cNvSpPr>
          <p:nvPr/>
        </p:nvSpPr>
        <p:spPr bwMode="auto">
          <a:xfrm flipH="1">
            <a:off x="6514568" y="3149643"/>
            <a:ext cx="2333031" cy="1385429"/>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8CC94C"/>
          </a:solidFill>
          <a:ln>
            <a:noFill/>
          </a:ln>
          <a:effectLst/>
          <a:scene3d>
            <a:camera prst="orthographicFront">
              <a:rot lat="0" lon="0" rev="0"/>
            </a:camera>
            <a:lightRig rig="contrasting" dir="t">
              <a:rot lat="0" lon="0" rev="1500000"/>
            </a:lightRig>
          </a:scene3d>
          <a:sp3d prstMaterial="metal">
            <a:bevelT w="88900" h="88900"/>
          </a:sp3d>
        </p:spPr>
        <p:txBody>
          <a:bodyPr vert="horz" wrap="square" lIns="96429" tIns="48214" rIns="96429" bIns="48214"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76" name="Freeform 35"/>
          <p:cNvSpPr>
            <a:spLocks/>
          </p:cNvSpPr>
          <p:nvPr/>
        </p:nvSpPr>
        <p:spPr bwMode="auto">
          <a:xfrm flipH="1">
            <a:off x="8515012" y="4327014"/>
            <a:ext cx="505184" cy="474568"/>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6429" tIns="48214" rIns="96429" bIns="48214"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78" name="Freeform 27"/>
          <p:cNvSpPr>
            <a:spLocks/>
          </p:cNvSpPr>
          <p:nvPr/>
        </p:nvSpPr>
        <p:spPr bwMode="auto">
          <a:xfrm rot="16200000" flipH="1">
            <a:off x="5269476" y="1748435"/>
            <a:ext cx="2319652" cy="1377483"/>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108136"/>
          </a:solidFill>
          <a:ln>
            <a:noFill/>
          </a:ln>
          <a:effectLst/>
          <a:scene3d>
            <a:camera prst="orthographicFront">
              <a:rot lat="0" lon="0" rev="0"/>
            </a:camera>
            <a:lightRig rig="contrasting" dir="t">
              <a:rot lat="0" lon="0" rev="1500000"/>
            </a:lightRig>
          </a:scene3d>
          <a:sp3d prstMaterial="metal">
            <a:bevelT w="88900" h="88900"/>
          </a:sp3d>
        </p:spPr>
        <p:txBody>
          <a:bodyPr vert="horz" wrap="square" lIns="96429" tIns="48214" rIns="96429" bIns="48214"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79" name="Freeform 35"/>
          <p:cNvSpPr>
            <a:spLocks/>
          </p:cNvSpPr>
          <p:nvPr/>
        </p:nvSpPr>
        <p:spPr bwMode="auto">
          <a:xfrm rot="5400000" flipH="1">
            <a:off x="5465575" y="6127977"/>
            <a:ext cx="511148" cy="480171"/>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gradFill>
            <a:gsLst>
              <a:gs pos="0">
                <a:schemeClr val="bg1">
                  <a:shade val="30000"/>
                  <a:satMod val="115000"/>
                  <a:lumMod val="76000"/>
                  <a:lumOff val="24000"/>
                  <a:alpha val="76000"/>
                </a:schemeClr>
              </a:gs>
              <a:gs pos="59000">
                <a:schemeClr val="bg1">
                  <a:alpha val="73000"/>
                </a:schemeClr>
              </a:gs>
            </a:gsLst>
            <a:lin ang="13500000" scaled="1"/>
          </a:gradFill>
          <a:ln>
            <a:noFill/>
          </a:ln>
        </p:spPr>
        <p:txBody>
          <a:bodyPr vert="horz" wrap="square" lIns="96429" tIns="48214" rIns="96429" bIns="48214"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80" name="Freeform 27"/>
          <p:cNvSpPr>
            <a:spLocks/>
          </p:cNvSpPr>
          <p:nvPr/>
        </p:nvSpPr>
        <p:spPr bwMode="auto">
          <a:xfrm rot="5400000" flipH="1">
            <a:off x="5241756" y="4577805"/>
            <a:ext cx="2360575" cy="1401785"/>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rgbClr val="108136"/>
          </a:solidFill>
          <a:ln>
            <a:noFill/>
          </a:ln>
          <a:effectLst/>
          <a:scene3d>
            <a:camera prst="orthographicFront">
              <a:rot lat="0" lon="0" rev="0"/>
            </a:camera>
            <a:lightRig rig="contrasting" dir="t">
              <a:rot lat="0" lon="0" rev="1500000"/>
            </a:lightRig>
          </a:scene3d>
          <a:sp3d prstMaterial="metal">
            <a:bevelT w="88900" h="88900"/>
          </a:sp3d>
        </p:spPr>
        <p:txBody>
          <a:bodyPr vert="horz" wrap="square" lIns="96429" tIns="48214" rIns="96429" bIns="48214"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81" name="文本框 60"/>
          <p:cNvSpPr txBox="1"/>
          <p:nvPr/>
        </p:nvSpPr>
        <p:spPr>
          <a:xfrm>
            <a:off x="6042211" y="2587389"/>
            <a:ext cx="784189" cy="676660"/>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797" dirty="0">
                <a:latin typeface="微软雅黑" pitchFamily="34" charset="-122"/>
                <a:ea typeface="微软雅黑" pitchFamily="34" charset="-122"/>
              </a:rPr>
              <a:t>01</a:t>
            </a:r>
            <a:endParaRPr lang="zh-CN" altLang="en-US" sz="3797" dirty="0">
              <a:latin typeface="微软雅黑" pitchFamily="34" charset="-122"/>
              <a:ea typeface="微软雅黑" pitchFamily="34" charset="-122"/>
            </a:endParaRPr>
          </a:p>
        </p:txBody>
      </p:sp>
      <p:sp>
        <p:nvSpPr>
          <p:cNvPr id="82" name="文本框 61"/>
          <p:cNvSpPr txBox="1"/>
          <p:nvPr/>
        </p:nvSpPr>
        <p:spPr>
          <a:xfrm>
            <a:off x="6068571" y="4621038"/>
            <a:ext cx="784189" cy="676660"/>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797" dirty="0">
                <a:latin typeface="微软雅黑" pitchFamily="34" charset="-122"/>
                <a:ea typeface="微软雅黑" pitchFamily="34" charset="-122"/>
              </a:rPr>
              <a:t>03</a:t>
            </a:r>
            <a:endParaRPr lang="zh-CN" altLang="en-US" sz="3797" dirty="0">
              <a:latin typeface="微软雅黑" pitchFamily="34" charset="-122"/>
              <a:ea typeface="微软雅黑" pitchFamily="34" charset="-122"/>
            </a:endParaRPr>
          </a:p>
        </p:txBody>
      </p:sp>
      <p:sp>
        <p:nvSpPr>
          <p:cNvPr id="83" name="文本框 62"/>
          <p:cNvSpPr txBox="1"/>
          <p:nvPr/>
        </p:nvSpPr>
        <p:spPr>
          <a:xfrm>
            <a:off x="4979099" y="3508940"/>
            <a:ext cx="784189" cy="676660"/>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797" dirty="0">
                <a:latin typeface="微软雅黑" pitchFamily="34" charset="-122"/>
                <a:ea typeface="微软雅黑" pitchFamily="34" charset="-122"/>
              </a:rPr>
              <a:t>04</a:t>
            </a:r>
            <a:endParaRPr lang="zh-CN" altLang="en-US" sz="3797" dirty="0">
              <a:latin typeface="微软雅黑" pitchFamily="34" charset="-122"/>
              <a:ea typeface="微软雅黑" pitchFamily="34" charset="-122"/>
            </a:endParaRPr>
          </a:p>
        </p:txBody>
      </p:sp>
      <p:sp>
        <p:nvSpPr>
          <p:cNvPr id="84" name="文本框 63"/>
          <p:cNvSpPr txBox="1"/>
          <p:nvPr/>
        </p:nvSpPr>
        <p:spPr>
          <a:xfrm>
            <a:off x="6802413" y="3508940"/>
            <a:ext cx="784189" cy="676660"/>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797" dirty="0">
                <a:latin typeface="微软雅黑" pitchFamily="34" charset="-122"/>
                <a:ea typeface="微软雅黑" pitchFamily="34" charset="-122"/>
              </a:rPr>
              <a:t>02</a:t>
            </a:r>
            <a:endParaRPr lang="zh-CN" altLang="en-US" sz="3797" dirty="0">
              <a:latin typeface="微软雅黑" pitchFamily="34" charset="-122"/>
              <a:ea typeface="微软雅黑" pitchFamily="34" charset="-122"/>
            </a:endParaRPr>
          </a:p>
        </p:txBody>
      </p:sp>
      <p:sp>
        <p:nvSpPr>
          <p:cNvPr id="85" name="文本框 49"/>
          <p:cNvSpPr txBox="1"/>
          <p:nvPr/>
        </p:nvSpPr>
        <p:spPr>
          <a:xfrm>
            <a:off x="8312284" y="1229983"/>
            <a:ext cx="2117862" cy="461665"/>
          </a:xfrm>
          <a:prstGeom prst="rect">
            <a:avLst/>
          </a:prstGeom>
          <a:noFill/>
        </p:spPr>
        <p:txBody>
          <a:bodyPr wrap="square" rtlCol="0">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Segoe UI Emoji" panose="020B0502040204020203" pitchFamily="34" charset="0"/>
              </a:rPr>
              <a:t>实时性</a:t>
            </a:r>
            <a:endParaRPr lang="zh-CN" altLang="en-US" sz="2400" dirty="0">
              <a:solidFill>
                <a:schemeClr val="tx1">
                  <a:lumMod val="65000"/>
                  <a:lumOff val="35000"/>
                </a:schemeClr>
              </a:solidFill>
              <a:latin typeface="Franklin Gothic Book" panose="020B0503020102020204" pitchFamily="34" charset="0"/>
            </a:endParaRPr>
          </a:p>
        </p:txBody>
      </p:sp>
      <p:sp>
        <p:nvSpPr>
          <p:cNvPr id="87" name="文本框 49"/>
          <p:cNvSpPr txBox="1"/>
          <p:nvPr/>
        </p:nvSpPr>
        <p:spPr>
          <a:xfrm>
            <a:off x="8337618" y="4817999"/>
            <a:ext cx="2117862" cy="461665"/>
          </a:xfrm>
          <a:prstGeom prst="rect">
            <a:avLst/>
          </a:prstGeom>
          <a:noFill/>
        </p:spPr>
        <p:txBody>
          <a:bodyPr wrap="square" rtlCol="0">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可扩展性</a:t>
            </a:r>
            <a:endParaRPr lang="en-US" altLang="zh-CN" sz="2400" dirty="0">
              <a:solidFill>
                <a:schemeClr val="tx1">
                  <a:lumMod val="65000"/>
                  <a:lumOff val="35000"/>
                </a:schemeClr>
              </a:solidFill>
              <a:latin typeface="Franklin Gothic Book" panose="020B0503020102020204" pitchFamily="34" charset="0"/>
            </a:endParaRPr>
          </a:p>
        </p:txBody>
      </p:sp>
      <p:sp>
        <p:nvSpPr>
          <p:cNvPr id="88" name="矩形 87"/>
          <p:cNvSpPr/>
          <p:nvPr/>
        </p:nvSpPr>
        <p:spPr>
          <a:xfrm>
            <a:off x="8362952" y="5286477"/>
            <a:ext cx="2690219" cy="49199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室内的装修风格比较单一，在后续工作中需要扩展更多的装修样式供展示和选择。</a:t>
            </a:r>
          </a:p>
        </p:txBody>
      </p:sp>
      <p:sp>
        <p:nvSpPr>
          <p:cNvPr id="89" name="文本框 49"/>
          <p:cNvSpPr txBox="1"/>
          <p:nvPr/>
        </p:nvSpPr>
        <p:spPr>
          <a:xfrm>
            <a:off x="1644682" y="4734949"/>
            <a:ext cx="2117862" cy="461665"/>
          </a:xfrm>
          <a:prstGeom prst="rect">
            <a:avLst/>
          </a:prstGeom>
          <a:noFill/>
        </p:spPr>
        <p:txBody>
          <a:bodyPr wrap="square" rtlCol="0">
            <a:spAutoFit/>
          </a:bodyPr>
          <a:lstStyle/>
          <a:p>
            <a:pPr algn="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Segoe UI Emoji" panose="020B0502040204020203" pitchFamily="34" charset="0"/>
              </a:rPr>
              <a:t>延展性</a:t>
            </a:r>
            <a:endParaRPr lang="zh-CN" altLang="en-US" sz="2400" dirty="0">
              <a:solidFill>
                <a:schemeClr val="tx1">
                  <a:lumMod val="65000"/>
                  <a:lumOff val="35000"/>
                </a:schemeClr>
              </a:solidFill>
              <a:latin typeface="Franklin Gothic Book" panose="020B0503020102020204" pitchFamily="34" charset="0"/>
            </a:endParaRPr>
          </a:p>
        </p:txBody>
      </p:sp>
      <p:sp>
        <p:nvSpPr>
          <p:cNvPr id="90" name="矩形 89"/>
          <p:cNvSpPr/>
          <p:nvPr/>
        </p:nvSpPr>
        <p:spPr>
          <a:xfrm>
            <a:off x="937727" y="5203427"/>
            <a:ext cx="2813367" cy="7225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后续工作对于场景的真实性做出完善，提供更精致的纹理、贴图、材质、灯光等。比改善人机交互界面，实现更好的漫游与交互</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91" name="文本框 49"/>
          <p:cNvSpPr txBox="1"/>
          <p:nvPr/>
        </p:nvSpPr>
        <p:spPr>
          <a:xfrm>
            <a:off x="1644682" y="1789102"/>
            <a:ext cx="2117862" cy="461665"/>
          </a:xfrm>
          <a:prstGeom prst="rect">
            <a:avLst/>
          </a:prstGeom>
          <a:noFill/>
        </p:spPr>
        <p:txBody>
          <a:bodyPr wrap="square" rtlCol="0">
            <a:spAutoFit/>
          </a:bodyPr>
          <a:lstStyle/>
          <a:p>
            <a:pPr algn="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Segoe UI Emoji" panose="020B0502040204020203" pitchFamily="34" charset="0"/>
              </a:rPr>
              <a:t>实时性</a:t>
            </a:r>
            <a:endParaRPr lang="zh-CN" altLang="en-US" sz="2400" dirty="0">
              <a:solidFill>
                <a:schemeClr val="tx1">
                  <a:lumMod val="65000"/>
                  <a:lumOff val="35000"/>
                </a:schemeClr>
              </a:solidFill>
              <a:latin typeface="Franklin Gothic Book" panose="020B0503020102020204" pitchFamily="34" charset="0"/>
            </a:endParaRPr>
          </a:p>
        </p:txBody>
      </p:sp>
      <p:sp>
        <p:nvSpPr>
          <p:cNvPr id="92" name="矩形 91"/>
          <p:cNvSpPr/>
          <p:nvPr/>
        </p:nvSpPr>
        <p:spPr>
          <a:xfrm>
            <a:off x="1614961" y="2249437"/>
            <a:ext cx="2396044" cy="7020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受到模型库简单图元的约束，在很多复杂的模型构建过程中，不能利用参数组件技术，会影响到系统的实时性</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5176468" y="559508"/>
            <a:ext cx="2505815"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PROSPECT OF PROJECT ACHIEVEMENTS</a:t>
            </a:r>
            <a:endParaRPr lang="zh-CN" altLang="en-US" sz="1050" b="1" dirty="0">
              <a:solidFill>
                <a:srgbClr val="8CC94C"/>
              </a:solidFill>
              <a:latin typeface="+mj-lt"/>
              <a:ea typeface="微软雅黑" panose="020B0503020204020204" pitchFamily="34" charset="-122"/>
            </a:endParaRPr>
          </a:p>
        </p:txBody>
      </p:sp>
      <p:sp>
        <p:nvSpPr>
          <p:cNvPr id="30" name="矩形 29"/>
          <p:cNvSpPr/>
          <p:nvPr/>
        </p:nvSpPr>
        <p:spPr>
          <a:xfrm>
            <a:off x="5644549" y="238969"/>
            <a:ext cx="1569660"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项目成果展望</a:t>
            </a:r>
          </a:p>
        </p:txBody>
      </p:sp>
      <p:sp>
        <p:nvSpPr>
          <p:cNvPr id="31" name="等腰三角形 30"/>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10CF1A0-2F7B-4C4E-9509-DAA20D474074}"/>
              </a:ext>
            </a:extLst>
          </p:cNvPr>
          <p:cNvSpPr/>
          <p:nvPr/>
        </p:nvSpPr>
        <p:spPr>
          <a:xfrm>
            <a:off x="8312284" y="1758773"/>
            <a:ext cx="2690219" cy="7020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受到模型库简单图元的约束，在很多复杂的模型构建过程中，不能利用参数组件技术，会影响到系统的实时性</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476351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78"/>
                                        </p:tgtEl>
                                        <p:attrNameLst>
                                          <p:attrName>style.visibility</p:attrName>
                                        </p:attrNameLst>
                                      </p:cBhvr>
                                      <p:to>
                                        <p:strVal val="visible"/>
                                      </p:to>
                                    </p:set>
                                    <p:animEffect transition="in" filter="wipe(up)">
                                      <p:cBhvr>
                                        <p:cTn id="23" dur="500"/>
                                        <p:tgtEl>
                                          <p:spTgt spid="78"/>
                                        </p:tgtEl>
                                      </p:cBhvr>
                                    </p:animEffect>
                                  </p:childTnLst>
                                </p:cTn>
                              </p:par>
                            </p:childTnLst>
                          </p:cTn>
                        </p:par>
                        <p:par>
                          <p:cTn id="24" fill="hold">
                            <p:stCondLst>
                              <p:cond delay="1300"/>
                            </p:stCondLst>
                            <p:childTnLst>
                              <p:par>
                                <p:cTn id="25" presetID="23" presetClass="entr" presetSubtype="36"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p:cTn id="27" dur="500" fill="hold"/>
                                        <p:tgtEl>
                                          <p:spTgt spid="81"/>
                                        </p:tgtEl>
                                        <p:attrNameLst>
                                          <p:attrName>ppt_w</p:attrName>
                                        </p:attrNameLst>
                                      </p:cBhvr>
                                      <p:tavLst>
                                        <p:tav tm="0">
                                          <p:val>
                                            <p:strVal val="(6*min(max(#ppt_w*#ppt_h,.3),1)-7.4)/-.7*#ppt_w"/>
                                          </p:val>
                                        </p:tav>
                                        <p:tav tm="100000">
                                          <p:val>
                                            <p:strVal val="#ppt_w"/>
                                          </p:val>
                                        </p:tav>
                                      </p:tavLst>
                                    </p:anim>
                                    <p:anim calcmode="lin" valueType="num">
                                      <p:cBhvr>
                                        <p:cTn id="28" dur="500" fill="hold"/>
                                        <p:tgtEl>
                                          <p:spTgt spid="81"/>
                                        </p:tgtEl>
                                        <p:attrNameLst>
                                          <p:attrName>ppt_h</p:attrName>
                                        </p:attrNameLst>
                                      </p:cBhvr>
                                      <p:tavLst>
                                        <p:tav tm="0">
                                          <p:val>
                                            <p:strVal val="(6*min(max(#ppt_w*#ppt_h,.3),1)-7.4)/-.7*#ppt_h"/>
                                          </p:val>
                                        </p:tav>
                                        <p:tav tm="100000">
                                          <p:val>
                                            <p:strVal val="#ppt_h"/>
                                          </p:val>
                                        </p:tav>
                                      </p:tavLst>
                                    </p:anim>
                                    <p:anim calcmode="lin" valueType="num">
                                      <p:cBhvr>
                                        <p:cTn id="29" dur="500" fill="hold"/>
                                        <p:tgtEl>
                                          <p:spTgt spid="81"/>
                                        </p:tgtEl>
                                        <p:attrNameLst>
                                          <p:attrName>ppt_x</p:attrName>
                                        </p:attrNameLst>
                                      </p:cBhvr>
                                      <p:tavLst>
                                        <p:tav tm="0">
                                          <p:val>
                                            <p:fltVal val="0.5"/>
                                          </p:val>
                                        </p:tav>
                                        <p:tav tm="100000">
                                          <p:val>
                                            <p:strVal val="#ppt_x"/>
                                          </p:val>
                                        </p:tav>
                                      </p:tavLst>
                                    </p:anim>
                                    <p:anim calcmode="lin" valueType="num">
                                      <p:cBhvr>
                                        <p:cTn id="30" dur="500" fill="hold"/>
                                        <p:tgtEl>
                                          <p:spTgt spid="81"/>
                                        </p:tgtEl>
                                        <p:attrNameLst>
                                          <p:attrName>ppt_y</p:attrName>
                                        </p:attrNameLst>
                                      </p:cBhvr>
                                      <p:tavLst>
                                        <p:tav tm="0">
                                          <p:val>
                                            <p:strVal val="1+(6*min(max(#ppt_w*#ppt_h,.3),1)-7.4)/-.7*#ppt_h/2"/>
                                          </p:val>
                                        </p:tav>
                                        <p:tav tm="100000">
                                          <p:val>
                                            <p:strVal val="#ppt_y"/>
                                          </p:val>
                                        </p:tav>
                                      </p:tavLst>
                                    </p:anim>
                                  </p:childTnLst>
                                </p:cTn>
                              </p:par>
                            </p:childTnLst>
                          </p:cTn>
                        </p:par>
                        <p:par>
                          <p:cTn id="31" fill="hold">
                            <p:stCondLst>
                              <p:cond delay="1800"/>
                            </p:stCondLst>
                            <p:childTnLst>
                              <p:par>
                                <p:cTn id="32" presetID="16" presetClass="entr" presetSubtype="21" fill="hold" grpId="0" nodeType="after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barn(inVertical)">
                                      <p:cBhvr>
                                        <p:cTn id="34" dur="500"/>
                                        <p:tgtEl>
                                          <p:spTgt spid="85"/>
                                        </p:tgtEl>
                                      </p:cBhvr>
                                    </p:animEffect>
                                  </p:childTnLst>
                                </p:cTn>
                              </p:par>
                            </p:childTnLst>
                          </p:cTn>
                        </p:par>
                        <p:par>
                          <p:cTn id="35" fill="hold">
                            <p:stCondLst>
                              <p:cond delay="2300"/>
                            </p:stCondLst>
                            <p:childTnLst>
                              <p:par>
                                <p:cTn id="36" presetID="16" presetClass="entr" presetSubtype="21"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arn(inVertical)">
                                      <p:cBhvr>
                                        <p:cTn id="38" dur="500"/>
                                        <p:tgtEl>
                                          <p:spTgt spid="24"/>
                                        </p:tgtEl>
                                      </p:cBhvr>
                                    </p:animEffect>
                                  </p:childTnLst>
                                </p:cTn>
                              </p:par>
                            </p:childTnLst>
                          </p:cTn>
                        </p:par>
                        <p:par>
                          <p:cTn id="39" fill="hold">
                            <p:stCondLst>
                              <p:cond delay="2800"/>
                            </p:stCondLst>
                            <p:childTnLst>
                              <p:par>
                                <p:cTn id="40" presetID="22" presetClass="entr" presetSubtype="8" fill="hold" grpId="0" nodeType="after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left)">
                                      <p:cBhvr>
                                        <p:cTn id="42" dur="500"/>
                                        <p:tgtEl>
                                          <p:spTgt spid="76"/>
                                        </p:tgtEl>
                                      </p:cBhvr>
                                    </p:animEffect>
                                  </p:childTnLst>
                                </p:cTn>
                              </p:par>
                              <p:par>
                                <p:cTn id="43" presetID="22" presetClass="entr" presetSubtype="2" fill="hold" grpId="0" nodeType="withEffect">
                                  <p:stCondLst>
                                    <p:cond delay="300"/>
                                  </p:stCondLst>
                                  <p:childTnLst>
                                    <p:set>
                                      <p:cBhvr>
                                        <p:cTn id="44" dur="1" fill="hold">
                                          <p:stCondLst>
                                            <p:cond delay="0"/>
                                          </p:stCondLst>
                                        </p:cTn>
                                        <p:tgtEl>
                                          <p:spTgt spid="75"/>
                                        </p:tgtEl>
                                        <p:attrNameLst>
                                          <p:attrName>style.visibility</p:attrName>
                                        </p:attrNameLst>
                                      </p:cBhvr>
                                      <p:to>
                                        <p:strVal val="visible"/>
                                      </p:to>
                                    </p:set>
                                    <p:animEffect transition="in" filter="wipe(right)">
                                      <p:cBhvr>
                                        <p:cTn id="45" dur="500"/>
                                        <p:tgtEl>
                                          <p:spTgt spid="75"/>
                                        </p:tgtEl>
                                      </p:cBhvr>
                                    </p:animEffect>
                                  </p:childTnLst>
                                </p:cTn>
                              </p:par>
                            </p:childTnLst>
                          </p:cTn>
                        </p:par>
                        <p:par>
                          <p:cTn id="46" fill="hold">
                            <p:stCondLst>
                              <p:cond delay="3600"/>
                            </p:stCondLst>
                            <p:childTnLst>
                              <p:par>
                                <p:cTn id="47" presetID="23" presetClass="entr" presetSubtype="36"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p:cTn id="49" dur="500" fill="hold"/>
                                        <p:tgtEl>
                                          <p:spTgt spid="84"/>
                                        </p:tgtEl>
                                        <p:attrNameLst>
                                          <p:attrName>ppt_w</p:attrName>
                                        </p:attrNameLst>
                                      </p:cBhvr>
                                      <p:tavLst>
                                        <p:tav tm="0">
                                          <p:val>
                                            <p:strVal val="(6*min(max(#ppt_w*#ppt_h,.3),1)-7.4)/-.7*#ppt_w"/>
                                          </p:val>
                                        </p:tav>
                                        <p:tav tm="100000">
                                          <p:val>
                                            <p:strVal val="#ppt_w"/>
                                          </p:val>
                                        </p:tav>
                                      </p:tavLst>
                                    </p:anim>
                                    <p:anim calcmode="lin" valueType="num">
                                      <p:cBhvr>
                                        <p:cTn id="50" dur="500" fill="hold"/>
                                        <p:tgtEl>
                                          <p:spTgt spid="84"/>
                                        </p:tgtEl>
                                        <p:attrNameLst>
                                          <p:attrName>ppt_h</p:attrName>
                                        </p:attrNameLst>
                                      </p:cBhvr>
                                      <p:tavLst>
                                        <p:tav tm="0">
                                          <p:val>
                                            <p:strVal val="(6*min(max(#ppt_w*#ppt_h,.3),1)-7.4)/-.7*#ppt_h"/>
                                          </p:val>
                                        </p:tav>
                                        <p:tav tm="100000">
                                          <p:val>
                                            <p:strVal val="#ppt_h"/>
                                          </p:val>
                                        </p:tav>
                                      </p:tavLst>
                                    </p:anim>
                                    <p:anim calcmode="lin" valueType="num">
                                      <p:cBhvr>
                                        <p:cTn id="51" dur="500" fill="hold"/>
                                        <p:tgtEl>
                                          <p:spTgt spid="84"/>
                                        </p:tgtEl>
                                        <p:attrNameLst>
                                          <p:attrName>ppt_x</p:attrName>
                                        </p:attrNameLst>
                                      </p:cBhvr>
                                      <p:tavLst>
                                        <p:tav tm="0">
                                          <p:val>
                                            <p:fltVal val="0.5"/>
                                          </p:val>
                                        </p:tav>
                                        <p:tav tm="100000">
                                          <p:val>
                                            <p:strVal val="#ppt_x"/>
                                          </p:val>
                                        </p:tav>
                                      </p:tavLst>
                                    </p:anim>
                                    <p:anim calcmode="lin" valueType="num">
                                      <p:cBhvr>
                                        <p:cTn id="52" dur="500" fill="hold"/>
                                        <p:tgtEl>
                                          <p:spTgt spid="84"/>
                                        </p:tgtEl>
                                        <p:attrNameLst>
                                          <p:attrName>ppt_y</p:attrName>
                                        </p:attrNameLst>
                                      </p:cBhvr>
                                      <p:tavLst>
                                        <p:tav tm="0">
                                          <p:val>
                                            <p:strVal val="1+(6*min(max(#ppt_w*#ppt_h,.3),1)-7.4)/-.7*#ppt_h/2"/>
                                          </p:val>
                                        </p:tav>
                                        <p:tav tm="100000">
                                          <p:val>
                                            <p:strVal val="#ppt_y"/>
                                          </p:val>
                                        </p:tav>
                                      </p:tavLst>
                                    </p:anim>
                                  </p:childTnLst>
                                </p:cTn>
                              </p:par>
                            </p:childTnLst>
                          </p:cTn>
                        </p:par>
                        <p:par>
                          <p:cTn id="53" fill="hold">
                            <p:stCondLst>
                              <p:cond delay="4100"/>
                            </p:stCondLst>
                            <p:childTnLst>
                              <p:par>
                                <p:cTn id="54" presetID="16" presetClass="entr" presetSubtype="21" fill="hold" grpId="0"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barn(inVertical)">
                                      <p:cBhvr>
                                        <p:cTn id="56" dur="500"/>
                                        <p:tgtEl>
                                          <p:spTgt spid="87"/>
                                        </p:tgtEl>
                                      </p:cBhvr>
                                    </p:animEffect>
                                  </p:childTnLst>
                                </p:cTn>
                              </p:par>
                            </p:childTnLst>
                          </p:cTn>
                        </p:par>
                        <p:par>
                          <p:cTn id="57" fill="hold">
                            <p:stCondLst>
                              <p:cond delay="4600"/>
                            </p:stCondLst>
                            <p:childTnLst>
                              <p:par>
                                <p:cTn id="58" presetID="16" presetClass="entr" presetSubtype="21" fill="hold" grpId="0" nodeType="after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barn(inVertical)">
                                      <p:cBhvr>
                                        <p:cTn id="60" dur="500"/>
                                        <p:tgtEl>
                                          <p:spTgt spid="88"/>
                                        </p:tgtEl>
                                      </p:cBhvr>
                                    </p:animEffect>
                                  </p:childTnLst>
                                </p:cTn>
                              </p:par>
                            </p:childTnLst>
                          </p:cTn>
                        </p:par>
                        <p:par>
                          <p:cTn id="61" fill="hold">
                            <p:stCondLst>
                              <p:cond delay="5100"/>
                            </p:stCondLst>
                            <p:childTnLst>
                              <p:par>
                                <p:cTn id="62" presetID="22" presetClass="entr" presetSubtype="1" fill="hold" grpId="0" nodeType="after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wipe(up)">
                                      <p:cBhvr>
                                        <p:cTn id="64" dur="500"/>
                                        <p:tgtEl>
                                          <p:spTgt spid="79"/>
                                        </p:tgtEl>
                                      </p:cBhvr>
                                    </p:animEffect>
                                  </p:childTnLst>
                                </p:cTn>
                              </p:par>
                              <p:par>
                                <p:cTn id="65" presetID="22" presetClass="entr" presetSubtype="4" fill="hold" grpId="0" nodeType="withEffect">
                                  <p:stCondLst>
                                    <p:cond delay="300"/>
                                  </p:stCondLst>
                                  <p:childTnLst>
                                    <p:set>
                                      <p:cBhvr>
                                        <p:cTn id="66" dur="1" fill="hold">
                                          <p:stCondLst>
                                            <p:cond delay="0"/>
                                          </p:stCondLst>
                                        </p:cTn>
                                        <p:tgtEl>
                                          <p:spTgt spid="80"/>
                                        </p:tgtEl>
                                        <p:attrNameLst>
                                          <p:attrName>style.visibility</p:attrName>
                                        </p:attrNameLst>
                                      </p:cBhvr>
                                      <p:to>
                                        <p:strVal val="visible"/>
                                      </p:to>
                                    </p:set>
                                    <p:animEffect transition="in" filter="wipe(down)">
                                      <p:cBhvr>
                                        <p:cTn id="67" dur="500"/>
                                        <p:tgtEl>
                                          <p:spTgt spid="80"/>
                                        </p:tgtEl>
                                      </p:cBhvr>
                                    </p:animEffect>
                                  </p:childTnLst>
                                </p:cTn>
                              </p:par>
                            </p:childTnLst>
                          </p:cTn>
                        </p:par>
                        <p:par>
                          <p:cTn id="68" fill="hold">
                            <p:stCondLst>
                              <p:cond delay="5900"/>
                            </p:stCondLst>
                            <p:childTnLst>
                              <p:par>
                                <p:cTn id="69" presetID="23" presetClass="entr" presetSubtype="36" fill="hold" grpId="0" nodeType="after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p:cTn id="71" dur="500" fill="hold"/>
                                        <p:tgtEl>
                                          <p:spTgt spid="82"/>
                                        </p:tgtEl>
                                        <p:attrNameLst>
                                          <p:attrName>ppt_w</p:attrName>
                                        </p:attrNameLst>
                                      </p:cBhvr>
                                      <p:tavLst>
                                        <p:tav tm="0">
                                          <p:val>
                                            <p:strVal val="(6*min(max(#ppt_w*#ppt_h,.3),1)-7.4)/-.7*#ppt_w"/>
                                          </p:val>
                                        </p:tav>
                                        <p:tav tm="100000">
                                          <p:val>
                                            <p:strVal val="#ppt_w"/>
                                          </p:val>
                                        </p:tav>
                                      </p:tavLst>
                                    </p:anim>
                                    <p:anim calcmode="lin" valueType="num">
                                      <p:cBhvr>
                                        <p:cTn id="72" dur="500" fill="hold"/>
                                        <p:tgtEl>
                                          <p:spTgt spid="82"/>
                                        </p:tgtEl>
                                        <p:attrNameLst>
                                          <p:attrName>ppt_h</p:attrName>
                                        </p:attrNameLst>
                                      </p:cBhvr>
                                      <p:tavLst>
                                        <p:tav tm="0">
                                          <p:val>
                                            <p:strVal val="(6*min(max(#ppt_w*#ppt_h,.3),1)-7.4)/-.7*#ppt_h"/>
                                          </p:val>
                                        </p:tav>
                                        <p:tav tm="100000">
                                          <p:val>
                                            <p:strVal val="#ppt_h"/>
                                          </p:val>
                                        </p:tav>
                                      </p:tavLst>
                                    </p:anim>
                                    <p:anim calcmode="lin" valueType="num">
                                      <p:cBhvr>
                                        <p:cTn id="73" dur="500" fill="hold"/>
                                        <p:tgtEl>
                                          <p:spTgt spid="82"/>
                                        </p:tgtEl>
                                        <p:attrNameLst>
                                          <p:attrName>ppt_x</p:attrName>
                                        </p:attrNameLst>
                                      </p:cBhvr>
                                      <p:tavLst>
                                        <p:tav tm="0">
                                          <p:val>
                                            <p:fltVal val="0.5"/>
                                          </p:val>
                                        </p:tav>
                                        <p:tav tm="100000">
                                          <p:val>
                                            <p:strVal val="#ppt_x"/>
                                          </p:val>
                                        </p:tav>
                                      </p:tavLst>
                                    </p:anim>
                                    <p:anim calcmode="lin" valueType="num">
                                      <p:cBhvr>
                                        <p:cTn id="74" dur="500" fill="hold"/>
                                        <p:tgtEl>
                                          <p:spTgt spid="82"/>
                                        </p:tgtEl>
                                        <p:attrNameLst>
                                          <p:attrName>ppt_y</p:attrName>
                                        </p:attrNameLst>
                                      </p:cBhvr>
                                      <p:tavLst>
                                        <p:tav tm="0">
                                          <p:val>
                                            <p:strVal val="1+(6*min(max(#ppt_w*#ppt_h,.3),1)-7.4)/-.7*#ppt_h/2"/>
                                          </p:val>
                                        </p:tav>
                                        <p:tav tm="100000">
                                          <p:val>
                                            <p:strVal val="#ppt_y"/>
                                          </p:val>
                                        </p:tav>
                                      </p:tavLst>
                                    </p:anim>
                                  </p:childTnLst>
                                </p:cTn>
                              </p:par>
                            </p:childTnLst>
                          </p:cTn>
                        </p:par>
                        <p:par>
                          <p:cTn id="75" fill="hold">
                            <p:stCondLst>
                              <p:cond delay="6400"/>
                            </p:stCondLst>
                            <p:childTnLst>
                              <p:par>
                                <p:cTn id="76" presetID="16" presetClass="entr" presetSubtype="21" fill="hold" grpId="0"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barn(inVertical)">
                                      <p:cBhvr>
                                        <p:cTn id="78" dur="500"/>
                                        <p:tgtEl>
                                          <p:spTgt spid="89"/>
                                        </p:tgtEl>
                                      </p:cBhvr>
                                    </p:animEffect>
                                  </p:childTnLst>
                                </p:cTn>
                              </p:par>
                            </p:childTnLst>
                          </p:cTn>
                        </p:par>
                        <p:par>
                          <p:cTn id="79" fill="hold">
                            <p:stCondLst>
                              <p:cond delay="6900"/>
                            </p:stCondLst>
                            <p:childTnLst>
                              <p:par>
                                <p:cTn id="80" presetID="16" presetClass="entr" presetSubtype="21" fill="hold" grpId="0" nodeType="after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barn(inVertical)">
                                      <p:cBhvr>
                                        <p:cTn id="82" dur="500"/>
                                        <p:tgtEl>
                                          <p:spTgt spid="90"/>
                                        </p:tgtEl>
                                      </p:cBhvr>
                                    </p:animEffect>
                                  </p:childTnLst>
                                </p:cTn>
                              </p:par>
                            </p:childTnLst>
                          </p:cTn>
                        </p:par>
                        <p:par>
                          <p:cTn id="83" fill="hold">
                            <p:stCondLst>
                              <p:cond delay="7400"/>
                            </p:stCondLst>
                            <p:childTnLst>
                              <p:par>
                                <p:cTn id="84" presetID="22" presetClass="entr" presetSubtype="2" fill="hold" grpId="0" nodeType="after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wipe(right)">
                                      <p:cBhvr>
                                        <p:cTn id="86" dur="500"/>
                                        <p:tgtEl>
                                          <p:spTgt spid="73"/>
                                        </p:tgtEl>
                                      </p:cBhvr>
                                    </p:animEffect>
                                  </p:childTnLst>
                                </p:cTn>
                              </p:par>
                            </p:childTnLst>
                          </p:cTn>
                        </p:par>
                        <p:par>
                          <p:cTn id="87" fill="hold">
                            <p:stCondLst>
                              <p:cond delay="7900"/>
                            </p:stCondLst>
                            <p:childTnLst>
                              <p:par>
                                <p:cTn id="88" presetID="22" presetClass="entr" presetSubtype="8" fill="hold" grpId="0" nodeType="after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500"/>
                                        <p:tgtEl>
                                          <p:spTgt spid="74"/>
                                        </p:tgtEl>
                                      </p:cBhvr>
                                    </p:animEffect>
                                  </p:childTnLst>
                                </p:cTn>
                              </p:par>
                            </p:childTnLst>
                          </p:cTn>
                        </p:par>
                        <p:par>
                          <p:cTn id="91" fill="hold">
                            <p:stCondLst>
                              <p:cond delay="8400"/>
                            </p:stCondLst>
                            <p:childTnLst>
                              <p:par>
                                <p:cTn id="92" presetID="23" presetClass="entr" presetSubtype="36" fill="hold" grpId="0" nodeType="afterEffect">
                                  <p:stCondLst>
                                    <p:cond delay="0"/>
                                  </p:stCondLst>
                                  <p:childTnLst>
                                    <p:set>
                                      <p:cBhvr>
                                        <p:cTn id="93" dur="1" fill="hold">
                                          <p:stCondLst>
                                            <p:cond delay="0"/>
                                          </p:stCondLst>
                                        </p:cTn>
                                        <p:tgtEl>
                                          <p:spTgt spid="83"/>
                                        </p:tgtEl>
                                        <p:attrNameLst>
                                          <p:attrName>style.visibility</p:attrName>
                                        </p:attrNameLst>
                                      </p:cBhvr>
                                      <p:to>
                                        <p:strVal val="visible"/>
                                      </p:to>
                                    </p:set>
                                    <p:anim calcmode="lin" valueType="num">
                                      <p:cBhvr>
                                        <p:cTn id="94" dur="500" fill="hold"/>
                                        <p:tgtEl>
                                          <p:spTgt spid="83"/>
                                        </p:tgtEl>
                                        <p:attrNameLst>
                                          <p:attrName>ppt_w</p:attrName>
                                        </p:attrNameLst>
                                      </p:cBhvr>
                                      <p:tavLst>
                                        <p:tav tm="0">
                                          <p:val>
                                            <p:strVal val="(6*min(max(#ppt_w*#ppt_h,.3),1)-7.4)/-.7*#ppt_w"/>
                                          </p:val>
                                        </p:tav>
                                        <p:tav tm="100000">
                                          <p:val>
                                            <p:strVal val="#ppt_w"/>
                                          </p:val>
                                        </p:tav>
                                      </p:tavLst>
                                    </p:anim>
                                    <p:anim calcmode="lin" valueType="num">
                                      <p:cBhvr>
                                        <p:cTn id="95" dur="500" fill="hold"/>
                                        <p:tgtEl>
                                          <p:spTgt spid="83"/>
                                        </p:tgtEl>
                                        <p:attrNameLst>
                                          <p:attrName>ppt_h</p:attrName>
                                        </p:attrNameLst>
                                      </p:cBhvr>
                                      <p:tavLst>
                                        <p:tav tm="0">
                                          <p:val>
                                            <p:strVal val="(6*min(max(#ppt_w*#ppt_h,.3),1)-7.4)/-.7*#ppt_h"/>
                                          </p:val>
                                        </p:tav>
                                        <p:tav tm="100000">
                                          <p:val>
                                            <p:strVal val="#ppt_h"/>
                                          </p:val>
                                        </p:tav>
                                      </p:tavLst>
                                    </p:anim>
                                    <p:anim calcmode="lin" valueType="num">
                                      <p:cBhvr>
                                        <p:cTn id="96" dur="500" fill="hold"/>
                                        <p:tgtEl>
                                          <p:spTgt spid="83"/>
                                        </p:tgtEl>
                                        <p:attrNameLst>
                                          <p:attrName>ppt_x</p:attrName>
                                        </p:attrNameLst>
                                      </p:cBhvr>
                                      <p:tavLst>
                                        <p:tav tm="0">
                                          <p:val>
                                            <p:fltVal val="0.5"/>
                                          </p:val>
                                        </p:tav>
                                        <p:tav tm="100000">
                                          <p:val>
                                            <p:strVal val="#ppt_x"/>
                                          </p:val>
                                        </p:tav>
                                      </p:tavLst>
                                    </p:anim>
                                    <p:anim calcmode="lin" valueType="num">
                                      <p:cBhvr>
                                        <p:cTn id="97" dur="500" fill="hold"/>
                                        <p:tgtEl>
                                          <p:spTgt spid="83"/>
                                        </p:tgtEl>
                                        <p:attrNameLst>
                                          <p:attrName>ppt_y</p:attrName>
                                        </p:attrNameLst>
                                      </p:cBhvr>
                                      <p:tavLst>
                                        <p:tav tm="0">
                                          <p:val>
                                            <p:strVal val="1+(6*min(max(#ppt_w*#ppt_h,.3),1)-7.4)/-.7*#ppt_h/2"/>
                                          </p:val>
                                        </p:tav>
                                        <p:tav tm="100000">
                                          <p:val>
                                            <p:strVal val="#ppt_y"/>
                                          </p:val>
                                        </p:tav>
                                      </p:tavLst>
                                    </p:anim>
                                  </p:childTnLst>
                                </p:cTn>
                              </p:par>
                            </p:childTnLst>
                          </p:cTn>
                        </p:par>
                        <p:par>
                          <p:cTn id="98" fill="hold">
                            <p:stCondLst>
                              <p:cond delay="8900"/>
                            </p:stCondLst>
                            <p:childTnLst>
                              <p:par>
                                <p:cTn id="99" presetID="16" presetClass="entr" presetSubtype="21" fill="hold" grpId="0" nodeType="after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barn(inVertical)">
                                      <p:cBhvr>
                                        <p:cTn id="101" dur="500"/>
                                        <p:tgtEl>
                                          <p:spTgt spid="91"/>
                                        </p:tgtEl>
                                      </p:cBhvr>
                                    </p:animEffect>
                                  </p:childTnLst>
                                </p:cTn>
                              </p:par>
                            </p:childTnLst>
                          </p:cTn>
                        </p:par>
                        <p:par>
                          <p:cTn id="102" fill="hold">
                            <p:stCondLst>
                              <p:cond delay="9400"/>
                            </p:stCondLst>
                            <p:childTnLst>
                              <p:par>
                                <p:cTn id="103" presetID="16" presetClass="entr" presetSubtype="21" fill="hold" grpId="0" nodeType="afterEffect">
                                  <p:stCondLst>
                                    <p:cond delay="0"/>
                                  </p:stCondLst>
                                  <p:childTnLst>
                                    <p:set>
                                      <p:cBhvr>
                                        <p:cTn id="104" dur="1" fill="hold">
                                          <p:stCondLst>
                                            <p:cond delay="0"/>
                                          </p:stCondLst>
                                        </p:cTn>
                                        <p:tgtEl>
                                          <p:spTgt spid="92"/>
                                        </p:tgtEl>
                                        <p:attrNameLst>
                                          <p:attrName>style.visibility</p:attrName>
                                        </p:attrNameLst>
                                      </p:cBhvr>
                                      <p:to>
                                        <p:strVal val="visible"/>
                                      </p:to>
                                    </p:set>
                                    <p:animEffect transition="in" filter="barn(inVertical)">
                                      <p:cBhvr>
                                        <p:cTn id="10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6" grpId="0" animBg="1"/>
      <p:bldP spid="78" grpId="0" animBg="1"/>
      <p:bldP spid="79" grpId="0" animBg="1"/>
      <p:bldP spid="80" grpId="0" animBg="1"/>
      <p:bldP spid="81" grpId="0"/>
      <p:bldP spid="82" grpId="0"/>
      <p:bldP spid="83" grpId="0"/>
      <p:bldP spid="84" grpId="0"/>
      <p:bldP spid="85" grpId="0"/>
      <p:bldP spid="87" grpId="0"/>
      <p:bldP spid="88" grpId="0"/>
      <p:bldP spid="89" grpId="0"/>
      <p:bldP spid="90" grpId="0"/>
      <p:bldP spid="91" grpId="0"/>
      <p:bldP spid="92" grpId="0"/>
      <p:bldP spid="29" grpId="0"/>
      <p:bldP spid="30" grpId="0"/>
      <p:bldP spid="31"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88" y="-645"/>
            <a:ext cx="12860338" cy="7233940"/>
          </a:xfrm>
          <a:prstGeom prst="rect">
            <a:avLst/>
          </a:prstGeom>
        </p:spPr>
      </p:pic>
      <p:sp>
        <p:nvSpPr>
          <p:cNvPr id="9" name="等腰三角形 8"/>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59"/>
          <p:cNvSpPr>
            <a:spLocks noChangeArrowheads="1"/>
          </p:cNvSpPr>
          <p:nvPr/>
        </p:nvSpPr>
        <p:spPr bwMode="auto">
          <a:xfrm>
            <a:off x="3193617" y="4184048"/>
            <a:ext cx="646992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cap="all" dirty="0">
                <a:solidFill>
                  <a:srgbClr val="2E7438"/>
                </a:solidFill>
                <a:cs typeface="Arial" panose="020B0604020202020204" pitchFamily="34" charset="0"/>
              </a:rPr>
              <a:t>感谢聆听，批评指导</a:t>
            </a:r>
          </a:p>
        </p:txBody>
      </p:sp>
      <p:sp>
        <p:nvSpPr>
          <p:cNvPr id="15" name="矩形 259"/>
          <p:cNvSpPr>
            <a:spLocks noChangeArrowheads="1"/>
          </p:cNvSpPr>
          <p:nvPr/>
        </p:nvSpPr>
        <p:spPr bwMode="auto">
          <a:xfrm>
            <a:off x="4368950" y="5062714"/>
            <a:ext cx="41208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800" cap="all" dirty="0">
                <a:solidFill>
                  <a:srgbClr val="063A3C"/>
                </a:solidFill>
                <a:cs typeface="Arial" panose="020B0604020202020204" pitchFamily="34" charset="0"/>
              </a:rPr>
              <a:t>逆袭团队</a:t>
            </a:r>
          </a:p>
        </p:txBody>
      </p:sp>
      <p:sp>
        <p:nvSpPr>
          <p:cNvPr id="16" name="矩形 259"/>
          <p:cNvSpPr>
            <a:spLocks noChangeArrowheads="1"/>
          </p:cNvSpPr>
          <p:nvPr/>
        </p:nvSpPr>
        <p:spPr bwMode="auto">
          <a:xfrm>
            <a:off x="1917825" y="1873465"/>
            <a:ext cx="928903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9600" b="1" cap="all" dirty="0">
                <a:blipFill>
                  <a:blip r:embed="rId4"/>
                  <a:stretch>
                    <a:fillRect/>
                  </a:stretch>
                </a:blipFill>
                <a:latin typeface="Impact" panose="020B0806030902050204" pitchFamily="34" charset="0"/>
                <a:ea typeface="叶根友毛笔行书2.0版" panose="02010601030101010101" pitchFamily="2" charset="-122"/>
                <a:cs typeface="Arial" panose="020B0604020202020204" pitchFamily="34" charset="0"/>
              </a:rPr>
              <a:t>家装漫游与交互</a:t>
            </a:r>
          </a:p>
        </p:txBody>
      </p:sp>
      <p:sp>
        <p:nvSpPr>
          <p:cNvPr id="17" name="矩形 259"/>
          <p:cNvSpPr>
            <a:spLocks noChangeArrowheads="1"/>
          </p:cNvSpPr>
          <p:nvPr/>
        </p:nvSpPr>
        <p:spPr bwMode="auto">
          <a:xfrm>
            <a:off x="5471171" y="5742331"/>
            <a:ext cx="2182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1800" cap="all" dirty="0">
                <a:cs typeface="Arial" panose="020B0604020202020204" pitchFamily="34" charset="0"/>
              </a:rPr>
              <a:t>汇报人：马亮</a:t>
            </a:r>
          </a:p>
        </p:txBody>
      </p:sp>
    </p:spTree>
    <p:extLst>
      <p:ext uri="{BB962C8B-B14F-4D97-AF65-F5344CB8AC3E}">
        <p14:creationId xmlns:p14="http://schemas.microsoft.com/office/powerpoint/2010/main" val="17006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strVal val="4*#ppt_w"/>
                                          </p:val>
                                        </p:tav>
                                        <p:tav tm="100000">
                                          <p:val>
                                            <p:strVal val="#ppt_w"/>
                                          </p:val>
                                        </p:tav>
                                      </p:tavLst>
                                    </p:anim>
                                    <p:anim calcmode="lin" valueType="num">
                                      <p:cBhvr>
                                        <p:cTn id="8" dur="500" fill="hold"/>
                                        <p:tgtEl>
                                          <p:spTgt spid="18"/>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6"/>
                                        </p:tgtEl>
                                        <p:attrNameLst>
                                          <p:attrName>ppt_y</p:attrName>
                                        </p:attrNameLst>
                                      </p:cBhvr>
                                      <p:tavLst>
                                        <p:tav tm="0">
                                          <p:val>
                                            <p:strVal val="#ppt_y"/>
                                          </p:val>
                                        </p:tav>
                                        <p:tav tm="100000">
                                          <p:val>
                                            <p:strVal val="#ppt_y"/>
                                          </p:val>
                                        </p:tav>
                                      </p:tavLst>
                                    </p:anim>
                                    <p:anim calcmode="lin" valueType="num">
                                      <p:cBhvr>
                                        <p:cTn id="20"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6"/>
                                        </p:tgtEl>
                                      </p:cBhvr>
                                    </p:animEffect>
                                  </p:childTnLst>
                                </p:cTn>
                              </p:par>
                            </p:childTnLst>
                          </p:cTn>
                        </p:par>
                        <p:par>
                          <p:cTn id="23" fill="hold">
                            <p:stCondLst>
                              <p:cond delay="1800"/>
                            </p:stCondLst>
                            <p:childTnLst>
                              <p:par>
                                <p:cTn id="24" presetID="26" presetClass="emph" presetSubtype="0" fill="hold" grpId="1" nodeType="afterEffect">
                                  <p:stCondLst>
                                    <p:cond delay="0"/>
                                  </p:stCondLst>
                                  <p:iterate type="lt">
                                    <p:tmPct val="0"/>
                                  </p:iterate>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childTnLst>
                          </p:cTn>
                        </p:par>
                        <p:par>
                          <p:cTn id="27" fill="hold">
                            <p:stCondLst>
                              <p:cond delay="230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14"/>
                                        </p:tgtEl>
                                        <p:attrNameLst>
                                          <p:attrName>ppt_y</p:attrName>
                                        </p:attrNameLst>
                                      </p:cBhvr>
                                      <p:tavLst>
                                        <p:tav tm="0">
                                          <p:val>
                                            <p:strVal val="#ppt_y"/>
                                          </p:val>
                                        </p:tav>
                                        <p:tav tm="100000">
                                          <p:val>
                                            <p:strVal val="#ppt_y"/>
                                          </p:val>
                                        </p:tav>
                                      </p:tavLst>
                                    </p:anim>
                                    <p:anim calcmode="lin" valueType="num">
                                      <p:cBhvr>
                                        <p:cTn id="32"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14"/>
                                        </p:tgtEl>
                                      </p:cBhvr>
                                    </p:animEffect>
                                  </p:childTnLst>
                                </p:cTn>
                              </p:par>
                            </p:childTnLst>
                          </p:cTn>
                        </p:par>
                        <p:par>
                          <p:cTn id="35" fill="hold">
                            <p:stCondLst>
                              <p:cond delay="3200"/>
                            </p:stCondLst>
                            <p:childTnLst>
                              <p:par>
                                <p:cTn id="36" presetID="26" presetClass="emph" presetSubtype="0" fill="hold" grpId="1" nodeType="afterEffect">
                                  <p:stCondLst>
                                    <p:cond delay="0"/>
                                  </p:stCondLst>
                                  <p:iterate type="lt">
                                    <p:tmPct val="0"/>
                                  </p:iterate>
                                  <p:childTnLst>
                                    <p:animEffect transition="out" filter="fade">
                                      <p:cBhvr>
                                        <p:cTn id="37" dur="500" tmFilter="0, 0; .2, .5; .8, .5; 1, 0"/>
                                        <p:tgtEl>
                                          <p:spTgt spid="14"/>
                                        </p:tgtEl>
                                      </p:cBhvr>
                                    </p:animEffect>
                                    <p:animScale>
                                      <p:cBhvr>
                                        <p:cTn id="38" dur="250" autoRev="1" fill="hold"/>
                                        <p:tgtEl>
                                          <p:spTgt spid="14"/>
                                        </p:tgtEl>
                                      </p:cBhvr>
                                      <p:by x="105000" y="105000"/>
                                    </p:animScale>
                                  </p:childTnLst>
                                </p:cTn>
                              </p:par>
                            </p:childTnLst>
                          </p:cTn>
                        </p:par>
                        <p:par>
                          <p:cTn id="39" fill="hold">
                            <p:stCondLst>
                              <p:cond delay="37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5"/>
                                        </p:tgtEl>
                                        <p:attrNameLst>
                                          <p:attrName>ppt_y</p:attrName>
                                        </p:attrNameLst>
                                      </p:cBhvr>
                                      <p:tavLst>
                                        <p:tav tm="0">
                                          <p:val>
                                            <p:strVal val="#ppt_y"/>
                                          </p:val>
                                        </p:tav>
                                        <p:tav tm="100000">
                                          <p:val>
                                            <p:strVal val="#ppt_y"/>
                                          </p:val>
                                        </p:tav>
                                      </p:tavLst>
                                    </p:anim>
                                    <p:anim calcmode="lin" valueType="num">
                                      <p:cBhvr>
                                        <p:cTn id="44"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5"/>
                                        </p:tgtEl>
                                      </p:cBhvr>
                                    </p:animEffect>
                                  </p:childTnLst>
                                </p:cTn>
                              </p:par>
                            </p:childTnLst>
                          </p:cTn>
                        </p:par>
                        <p:par>
                          <p:cTn id="47" fill="hold">
                            <p:stCondLst>
                              <p:cond delay="4350"/>
                            </p:stCondLst>
                            <p:childTnLst>
                              <p:par>
                                <p:cTn id="48" presetID="26" presetClass="emph" presetSubtype="0" fill="hold" grpId="1" nodeType="afterEffect">
                                  <p:stCondLst>
                                    <p:cond delay="0"/>
                                  </p:stCondLst>
                                  <p:iterate type="lt">
                                    <p:tmPct val="0"/>
                                  </p:iterate>
                                  <p:childTnLst>
                                    <p:animEffect transition="out" filter="fade">
                                      <p:cBhvr>
                                        <p:cTn id="49" dur="500" tmFilter="0, 0; .2, .5; .8, .5; 1, 0"/>
                                        <p:tgtEl>
                                          <p:spTgt spid="15"/>
                                        </p:tgtEl>
                                      </p:cBhvr>
                                    </p:animEffect>
                                    <p:animScale>
                                      <p:cBhvr>
                                        <p:cTn id="50" dur="250" autoRev="1" fill="hold"/>
                                        <p:tgtEl>
                                          <p:spTgt spid="15"/>
                                        </p:tgtEl>
                                      </p:cBhvr>
                                      <p:by x="105000" y="105000"/>
                                    </p:animScale>
                                  </p:childTnLst>
                                </p:cTn>
                              </p:par>
                            </p:childTnLst>
                          </p:cTn>
                        </p:par>
                        <p:par>
                          <p:cTn id="51" fill="hold">
                            <p:stCondLst>
                              <p:cond delay="4850"/>
                            </p:stCondLst>
                            <p:childTnLst>
                              <p:par>
                                <p:cTn id="52" presetID="53" presetClass="entr" presetSubtype="16"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500" fill="hold"/>
                                        <p:tgtEl>
                                          <p:spTgt spid="17"/>
                                        </p:tgtEl>
                                        <p:attrNameLst>
                                          <p:attrName>ppt_w</p:attrName>
                                        </p:attrNameLst>
                                      </p:cBhvr>
                                      <p:tavLst>
                                        <p:tav tm="0">
                                          <p:val>
                                            <p:fltVal val="0"/>
                                          </p:val>
                                        </p:tav>
                                        <p:tav tm="100000">
                                          <p:val>
                                            <p:strVal val="#ppt_w"/>
                                          </p:val>
                                        </p:tav>
                                      </p:tavLst>
                                    </p:anim>
                                    <p:anim calcmode="lin" valueType="num">
                                      <p:cBhvr>
                                        <p:cTn id="55" dur="500" fill="hold"/>
                                        <p:tgtEl>
                                          <p:spTgt spid="17"/>
                                        </p:tgtEl>
                                        <p:attrNameLst>
                                          <p:attrName>ppt_h</p:attrName>
                                        </p:attrNameLst>
                                      </p:cBhvr>
                                      <p:tavLst>
                                        <p:tav tm="0">
                                          <p:val>
                                            <p:fltVal val="0"/>
                                          </p:val>
                                        </p:tav>
                                        <p:tav tm="100000">
                                          <p:val>
                                            <p:strVal val="#ppt_h"/>
                                          </p:val>
                                        </p:tav>
                                      </p:tavLst>
                                    </p:anim>
                                    <p:animEffect transition="in" filter="fad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4" grpId="1"/>
      <p:bldP spid="15" grpId="0"/>
      <p:bldP spid="15" grpId="1"/>
      <p:bldP spid="16" grpId="0"/>
      <p:bldP spid="16" grpId="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5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1179" y="1239697"/>
            <a:ext cx="6107571" cy="5992953"/>
          </a:xfrm>
          <a:prstGeom prst="rect">
            <a:avLst/>
          </a:prstGeom>
        </p:spPr>
      </p:pic>
      <p:grpSp>
        <p:nvGrpSpPr>
          <p:cNvPr id="12" name="Group 11"/>
          <p:cNvGrpSpPr/>
          <p:nvPr/>
        </p:nvGrpSpPr>
        <p:grpSpPr>
          <a:xfrm>
            <a:off x="7715180" y="3723476"/>
            <a:ext cx="216409" cy="455388"/>
            <a:chOff x="5486400" y="2571750"/>
            <a:chExt cx="285997" cy="400050"/>
          </a:xfrm>
        </p:grpSpPr>
        <p:cxnSp>
          <p:nvCxnSpPr>
            <p:cNvPr id="11" name="Straight Connector 10"/>
            <p:cNvCxnSpPr/>
            <p:nvPr/>
          </p:nvCxnSpPr>
          <p:spPr>
            <a:xfrm flipH="1">
              <a:off x="5486400" y="257175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19997" y="259080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2429114" y="4739564"/>
            <a:ext cx="216409" cy="455388"/>
            <a:chOff x="5486400" y="2571750"/>
            <a:chExt cx="285997" cy="400050"/>
          </a:xfrm>
        </p:grpSpPr>
        <p:cxnSp>
          <p:nvCxnSpPr>
            <p:cNvPr id="38" name="Straight Connector 37"/>
            <p:cNvCxnSpPr/>
            <p:nvPr/>
          </p:nvCxnSpPr>
          <p:spPr>
            <a:xfrm flipH="1">
              <a:off x="5486400" y="257175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19997" y="259080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grpSp>
      <p:sp>
        <p:nvSpPr>
          <p:cNvPr id="13" name="文本框 13"/>
          <p:cNvSpPr txBox="1">
            <a:spLocks noChangeArrowheads="1"/>
          </p:cNvSpPr>
          <p:nvPr/>
        </p:nvSpPr>
        <p:spPr bwMode="auto">
          <a:xfrm>
            <a:off x="9669735" y="3452354"/>
            <a:ext cx="8903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defRPr/>
            </a:pPr>
            <a:r>
              <a:rPr lang="en-US" altLang="zh-CN" sz="7200" dirty="0">
                <a:solidFill>
                  <a:srgbClr val="108136"/>
                </a:solidFill>
                <a:latin typeface="Agency FB" panose="020B0503020202020204" pitchFamily="34" charset="0"/>
              </a:rPr>
              <a:t>01</a:t>
            </a:r>
            <a:endParaRPr lang="zh-CN" altLang="en-US" sz="7200" dirty="0">
              <a:solidFill>
                <a:srgbClr val="108136"/>
              </a:solidFill>
              <a:latin typeface="Agency FB" panose="020B0503020202020204" pitchFamily="34" charset="0"/>
            </a:endParaRPr>
          </a:p>
        </p:txBody>
      </p:sp>
      <p:sp>
        <p:nvSpPr>
          <p:cNvPr id="14" name="文本框 66"/>
          <p:cNvSpPr txBox="1">
            <a:spLocks noChangeArrowheads="1"/>
          </p:cNvSpPr>
          <p:nvPr/>
        </p:nvSpPr>
        <p:spPr bwMode="auto">
          <a:xfrm>
            <a:off x="8632591" y="4497405"/>
            <a:ext cx="30572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buNone/>
            </a:pPr>
            <a:r>
              <a:rPr lang="zh-CN" altLang="en-US" sz="3200" dirty="0">
                <a:solidFill>
                  <a:srgbClr val="108136"/>
                </a:solidFill>
                <a:latin typeface="微软雅黑" panose="020B0503020204020204" pitchFamily="34" charset="-122"/>
                <a:ea typeface="微软雅黑" panose="020B0503020204020204" pitchFamily="34" charset="-122"/>
              </a:rPr>
              <a:t>项目背景和简介</a:t>
            </a:r>
          </a:p>
        </p:txBody>
      </p:sp>
    </p:spTree>
    <p:extLst>
      <p:ext uri="{BB962C8B-B14F-4D97-AF65-F5344CB8AC3E}">
        <p14:creationId xmlns:p14="http://schemas.microsoft.com/office/powerpoint/2010/main" val="29228548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22" presetClass="entr" presetSubtype="1"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up)">
                                      <p:cBhvr>
                                        <p:cTn id="20" dur="500"/>
                                        <p:tgtEl>
                                          <p:spTgt spid="36"/>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3"/>
                                        </p:tgtEl>
                                        <p:attrNameLst>
                                          <p:attrName>ppt_y</p:attrName>
                                        </p:attrNameLst>
                                      </p:cBhvr>
                                      <p:tavLst>
                                        <p:tav tm="0">
                                          <p:val>
                                            <p:strVal val="#ppt_y"/>
                                          </p:val>
                                        </p:tav>
                                        <p:tav tm="100000">
                                          <p:val>
                                            <p:strVal val="#ppt_y"/>
                                          </p:val>
                                        </p:tav>
                                      </p:tavLst>
                                    </p:anim>
                                    <p:anim calcmode="lin" valueType="num">
                                      <p:cBhvr>
                                        <p:cTn id="2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3"/>
                                        </p:tgtEl>
                                      </p:cBhvr>
                                    </p:animEffect>
                                  </p:childTnLst>
                                </p:cTn>
                              </p:par>
                            </p:childTnLst>
                          </p:cTn>
                        </p:par>
                        <p:par>
                          <p:cTn id="29" fill="hold">
                            <p:stCondLst>
                              <p:cond delay="2050"/>
                            </p:stCondLst>
                            <p:childTnLst>
                              <p:par>
                                <p:cTn id="30" presetID="12" presetClass="entr" presetSubtype="4"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ppt_y</p:attrName>
                                        </p:attrNameLst>
                                      </p:cBhvr>
                                      <p:tavLst>
                                        <p:tav tm="0">
                                          <p:val>
                                            <p:strVal val="#ppt_y+#ppt_h*1.125000"/>
                                          </p:val>
                                        </p:tav>
                                        <p:tav tm="100000">
                                          <p:val>
                                            <p:strVal val="#ppt_y"/>
                                          </p:val>
                                        </p:tav>
                                      </p:tavLst>
                                    </p:anim>
                                    <p:animEffect transition="in" filter="wipe(up)">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笔记本电脑, 人员, 室内, 计算机&#10;&#10;已生成极高可信度的说明">
            <a:extLst>
              <a:ext uri="{FF2B5EF4-FFF2-40B4-BE49-F238E27FC236}">
                <a16:creationId xmlns:a16="http://schemas.microsoft.com/office/drawing/2014/main" id="{60C14D9C-779C-4D99-93B4-945F5E820C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1452" y="3819086"/>
            <a:ext cx="3548722" cy="2067471"/>
          </a:xfrm>
          <a:prstGeom prst="parallelogram">
            <a:avLst>
              <a:gd name="adj" fmla="val 36518"/>
            </a:avLst>
          </a:prstGeom>
          <a:blipFill dpi="0" rotWithShape="1">
            <a:blip r:embed="rId4"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pic>
      <p:pic>
        <p:nvPicPr>
          <p:cNvPr id="3" name="图片 2" descr="图片包含 人员, 男士, 墙壁, 室内&#10;&#10;已生成极高可信度的说明">
            <a:extLst>
              <a:ext uri="{FF2B5EF4-FFF2-40B4-BE49-F238E27FC236}">
                <a16:creationId xmlns:a16="http://schemas.microsoft.com/office/drawing/2014/main" id="{A29AD061-28F2-42F1-AD1C-1AC15E59E4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3781" y="1725837"/>
            <a:ext cx="4449507" cy="2077591"/>
          </a:xfrm>
          <a:prstGeom prst="parallelogram">
            <a:avLst>
              <a:gd name="adj" fmla="val 34628"/>
            </a:avLst>
          </a:prstGeom>
          <a:blipFill dpi="0" rotWithShape="1">
            <a:blip r:embed="rId6" cstate="screen">
              <a:extLst>
                <a:ext uri="{28A0092B-C50C-407E-A947-70E740481C1C}">
                  <a14:useLocalDpi xmlns:a14="http://schemas.microsoft.com/office/drawing/2010/main"/>
                </a:ext>
              </a:extLst>
            </a:blip>
            <a:srcRect/>
            <a:stretch>
              <a:fillRect/>
            </a:stretch>
          </a:blipFill>
          <a:ln>
            <a:noFill/>
          </a:ln>
          <a:effectLst>
            <a:outerShdw blurRad="50800" dist="38100" dir="2700000" algn="tl" rotWithShape="0">
              <a:prstClr val="black">
                <a:alpha val="40000"/>
              </a:prstClr>
            </a:outerShdw>
          </a:effectLst>
        </p:spPr>
      </p:pic>
      <p:sp>
        <p:nvSpPr>
          <p:cNvPr id="5" name="平行四边形 4"/>
          <p:cNvSpPr/>
          <p:nvPr/>
        </p:nvSpPr>
        <p:spPr>
          <a:xfrm>
            <a:off x="6249702" y="1250486"/>
            <a:ext cx="3961098" cy="2214678"/>
          </a:xfrm>
          <a:prstGeom prst="parallelogram">
            <a:avLst>
              <a:gd name="adj" fmla="val 35443"/>
            </a:avLst>
          </a:prstGeom>
          <a:solidFill>
            <a:srgbClr val="8CC94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317" tIns="22659" rIns="45317" bIns="22659" rtlCol="0" anchor="ctr"/>
          <a:lstStyle/>
          <a:p>
            <a:pPr algn="ctr"/>
            <a:endParaRPr lang="zh-CN" altLang="en-US" sz="822" dirty="0">
              <a:latin typeface="微软雅黑" panose="020B0503020204020204" pitchFamily="34" charset="-122"/>
              <a:ea typeface="微软雅黑" panose="020B0503020204020204" pitchFamily="34" charset="-122"/>
            </a:endParaRPr>
          </a:p>
        </p:txBody>
      </p:sp>
      <p:sp>
        <p:nvSpPr>
          <p:cNvPr id="6" name="平行四边形 5"/>
          <p:cNvSpPr/>
          <p:nvPr/>
        </p:nvSpPr>
        <p:spPr>
          <a:xfrm>
            <a:off x="3170226" y="4020612"/>
            <a:ext cx="3961098" cy="2214678"/>
          </a:xfrm>
          <a:prstGeom prst="parallelogram">
            <a:avLst>
              <a:gd name="adj" fmla="val 35443"/>
            </a:avLst>
          </a:prstGeom>
          <a:solidFill>
            <a:srgbClr val="10803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317" tIns="22659" rIns="45317" bIns="22659" rtlCol="0" anchor="ctr"/>
          <a:lstStyle/>
          <a:p>
            <a:pPr algn="ctr"/>
            <a:endParaRPr lang="zh-CN" altLang="en-US" sz="822" dirty="0">
              <a:latin typeface="微软雅黑" panose="020B0503020204020204" pitchFamily="34" charset="-122"/>
              <a:ea typeface="微软雅黑" panose="020B0503020204020204" pitchFamily="34" charset="-122"/>
            </a:endParaRPr>
          </a:p>
        </p:txBody>
      </p:sp>
      <p:sp>
        <p:nvSpPr>
          <p:cNvPr id="16" name="燕尾形 15"/>
          <p:cNvSpPr/>
          <p:nvPr/>
        </p:nvSpPr>
        <p:spPr>
          <a:xfrm>
            <a:off x="9781367" y="3026664"/>
            <a:ext cx="368485" cy="502182"/>
          </a:xfrm>
          <a:prstGeom prst="chevron">
            <a:avLst/>
          </a:prstGeom>
          <a:solidFill>
            <a:srgbClr val="8CC94C"/>
          </a:solidFill>
          <a:ln>
            <a:noFill/>
          </a:ln>
        </p:spPr>
        <p:style>
          <a:lnRef idx="2">
            <a:schemeClr val="accent1">
              <a:shade val="50000"/>
            </a:schemeClr>
          </a:lnRef>
          <a:fillRef idx="1">
            <a:schemeClr val="accent1"/>
          </a:fillRef>
          <a:effectRef idx="0">
            <a:schemeClr val="accent1"/>
          </a:effectRef>
          <a:fontRef idx="minor">
            <a:schemeClr val="lt1"/>
          </a:fontRef>
        </p:style>
        <p:txBody>
          <a:bodyPr lIns="45317" tIns="22659" rIns="45317" bIns="22659" rtlCol="0" anchor="ctr"/>
          <a:lstStyle/>
          <a:p>
            <a:pPr algn="ctr"/>
            <a:endParaRPr lang="zh-CN" altLang="en-US">
              <a:solidFill>
                <a:schemeClr val="tx1"/>
              </a:solidFill>
              <a:ea typeface="微软雅黑" panose="020B0503020204020204" pitchFamily="34" charset="-122"/>
            </a:endParaRPr>
          </a:p>
        </p:txBody>
      </p:sp>
      <p:sp>
        <p:nvSpPr>
          <p:cNvPr id="17" name="燕尾形 16"/>
          <p:cNvSpPr/>
          <p:nvPr/>
        </p:nvSpPr>
        <p:spPr>
          <a:xfrm flipH="1">
            <a:off x="2230990" y="3281413"/>
            <a:ext cx="368485" cy="502182"/>
          </a:xfrm>
          <a:prstGeom prst="chevron">
            <a:avLst/>
          </a:prstGeom>
          <a:solidFill>
            <a:srgbClr val="108036"/>
          </a:solidFill>
          <a:ln>
            <a:noFill/>
          </a:ln>
        </p:spPr>
        <p:style>
          <a:lnRef idx="2">
            <a:schemeClr val="accent1">
              <a:shade val="50000"/>
            </a:schemeClr>
          </a:lnRef>
          <a:fillRef idx="1">
            <a:schemeClr val="accent1"/>
          </a:fillRef>
          <a:effectRef idx="0">
            <a:schemeClr val="accent1"/>
          </a:effectRef>
          <a:fontRef idx="minor">
            <a:schemeClr val="lt1"/>
          </a:fontRef>
        </p:style>
        <p:txBody>
          <a:bodyPr lIns="45317" tIns="22659" rIns="45317" bIns="22659" rtlCol="0" anchor="ctr"/>
          <a:lstStyle/>
          <a:p>
            <a:pPr algn="ctr"/>
            <a:endParaRPr lang="zh-CN" altLang="en-US">
              <a:solidFill>
                <a:schemeClr val="tx1"/>
              </a:solidFill>
              <a:ea typeface="微软雅黑" panose="020B0503020204020204" pitchFamily="34" charset="-122"/>
            </a:endParaRPr>
          </a:p>
        </p:txBody>
      </p:sp>
      <p:sp>
        <p:nvSpPr>
          <p:cNvPr id="30" name="文本框 29"/>
          <p:cNvSpPr txBox="1">
            <a:spLocks noChangeArrowheads="1"/>
          </p:cNvSpPr>
          <p:nvPr/>
        </p:nvSpPr>
        <p:spPr bwMode="auto">
          <a:xfrm>
            <a:off x="9676854" y="4042796"/>
            <a:ext cx="2175981" cy="151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随着科技的发展和人口的日益渐增，买房和卖方是一个热门的话题，使得买房成为必然的趋势。无论是精品房还是毛坯房，在客户购买之后都会进行装修，在此次项目中，只针对软装进行设计。</a:t>
            </a:r>
          </a:p>
        </p:txBody>
      </p:sp>
      <p:sp>
        <p:nvSpPr>
          <p:cNvPr id="21" name="矩形 20"/>
          <p:cNvSpPr/>
          <p:nvPr/>
        </p:nvSpPr>
        <p:spPr>
          <a:xfrm>
            <a:off x="5634125" y="559508"/>
            <a:ext cx="1590500"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PROJECT BACKGROUND</a:t>
            </a:r>
            <a:endParaRPr lang="zh-CN" altLang="en-US" sz="1050" b="1" dirty="0">
              <a:solidFill>
                <a:srgbClr val="8CC94C"/>
              </a:solidFill>
              <a:latin typeface="+mj-lt"/>
              <a:ea typeface="微软雅黑" panose="020B0503020204020204" pitchFamily="34" charset="-122"/>
            </a:endParaRPr>
          </a:p>
        </p:txBody>
      </p:sp>
      <p:sp>
        <p:nvSpPr>
          <p:cNvPr id="22" name="矩形 21"/>
          <p:cNvSpPr/>
          <p:nvPr/>
        </p:nvSpPr>
        <p:spPr>
          <a:xfrm>
            <a:off x="5875377" y="238969"/>
            <a:ext cx="1107996"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项目背景</a:t>
            </a:r>
          </a:p>
        </p:txBody>
      </p:sp>
      <p:sp>
        <p:nvSpPr>
          <p:cNvPr id="23" name="等腰三角形 22"/>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88FB61D-B2EE-49E1-8B1C-3547F5CAFB55}"/>
              </a:ext>
            </a:extLst>
          </p:cNvPr>
          <p:cNvSpPr txBox="1">
            <a:spLocks noChangeArrowheads="1"/>
          </p:cNvSpPr>
          <p:nvPr/>
        </p:nvSpPr>
        <p:spPr bwMode="auto">
          <a:xfrm>
            <a:off x="1005915" y="4081680"/>
            <a:ext cx="2403289" cy="154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设计开发一个一居室的漫游与交互的应用程序，给客户带来更加直观的感受，客户自己选择材质，不用设计师来揣摩且节约双方时间，客户选好之后直接可以更早的预览成品，相比其他软件人机界面更加简介、实用、干净无广告</a:t>
            </a:r>
          </a:p>
        </p:txBody>
      </p:sp>
    </p:spTree>
    <p:extLst>
      <p:ext uri="{BB962C8B-B14F-4D97-AF65-F5344CB8AC3E}">
        <p14:creationId xmlns:p14="http://schemas.microsoft.com/office/powerpoint/2010/main" val="27043787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7"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anim calcmode="lin" valueType="num">
                                      <p:cBhvr>
                                        <p:cTn id="31" dur="500" fill="hold"/>
                                        <p:tgtEl>
                                          <p:spTgt spid="6"/>
                                        </p:tgtEl>
                                        <p:attrNameLst>
                                          <p:attrName>ppt_x</p:attrName>
                                        </p:attrNameLst>
                                      </p:cBhvr>
                                      <p:tavLst>
                                        <p:tav tm="0">
                                          <p:val>
                                            <p:strVal val="#ppt_x"/>
                                          </p:val>
                                        </p:tav>
                                        <p:tav tm="100000">
                                          <p:val>
                                            <p:strVal val="#ppt_x"/>
                                          </p:val>
                                        </p:tav>
                                      </p:tavLst>
                                    </p:anim>
                                    <p:anim calcmode="lin" valueType="num">
                                      <p:cBhvr>
                                        <p:cTn id="32" dur="500" fill="hold"/>
                                        <p:tgtEl>
                                          <p:spTgt spid="6"/>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 presetClass="entr" presetSubtype="8"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0-#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1+#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47" presetClass="entr" presetSubtype="0"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anim calcmode="lin" valueType="num">
                                      <p:cBhvr>
                                        <p:cTn id="46" dur="500" fill="hold"/>
                                        <p:tgtEl>
                                          <p:spTgt spid="3"/>
                                        </p:tgtEl>
                                        <p:attrNameLst>
                                          <p:attrName>ppt_x</p:attrName>
                                        </p:attrNameLst>
                                      </p:cBhvr>
                                      <p:tavLst>
                                        <p:tav tm="0">
                                          <p:val>
                                            <p:strVal val="#ppt_x"/>
                                          </p:val>
                                        </p:tav>
                                        <p:tav tm="100000">
                                          <p:val>
                                            <p:strVal val="#ppt_x"/>
                                          </p:val>
                                        </p:tav>
                                      </p:tavLst>
                                    </p:anim>
                                    <p:anim calcmode="lin" valueType="num">
                                      <p:cBhvr>
                                        <p:cTn id="47" dur="500" fill="hold"/>
                                        <p:tgtEl>
                                          <p:spTgt spid="3"/>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anim calcmode="lin" valueType="num">
                                      <p:cBhvr>
                                        <p:cTn id="51" dur="500" fill="hold"/>
                                        <p:tgtEl>
                                          <p:spTgt spid="9"/>
                                        </p:tgtEl>
                                        <p:attrNameLst>
                                          <p:attrName>ppt_x</p:attrName>
                                        </p:attrNameLst>
                                      </p:cBhvr>
                                      <p:tavLst>
                                        <p:tav tm="0">
                                          <p:val>
                                            <p:strVal val="#ppt_x"/>
                                          </p:val>
                                        </p:tav>
                                        <p:tav tm="100000">
                                          <p:val>
                                            <p:strVal val="#ppt_x"/>
                                          </p:val>
                                        </p:tav>
                                      </p:tavLst>
                                    </p:anim>
                                    <p:anim calcmode="lin" valueType="num">
                                      <p:cBhvr>
                                        <p:cTn id="52" dur="500" fill="hold"/>
                                        <p:tgtEl>
                                          <p:spTgt spid="9"/>
                                        </p:tgtEl>
                                        <p:attrNameLst>
                                          <p:attrName>ppt_y</p:attrName>
                                        </p:attrNameLst>
                                      </p:cBhvr>
                                      <p:tavLst>
                                        <p:tav tm="0">
                                          <p:val>
                                            <p:strVal val="#ppt_y-.1"/>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17" grpId="0" animBg="1"/>
      <p:bldP spid="30" grpId="0"/>
      <p:bldP spid="21" grpId="0"/>
      <p:bldP spid="22" grpId="0"/>
      <p:bldP spid="23"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54106" y="1914094"/>
            <a:ext cx="6006835" cy="453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组合 95"/>
          <p:cNvGrpSpPr/>
          <p:nvPr/>
        </p:nvGrpSpPr>
        <p:grpSpPr>
          <a:xfrm>
            <a:off x="7722904" y="4168195"/>
            <a:ext cx="1075030" cy="1075274"/>
            <a:chOff x="3832873" y="2297208"/>
            <a:chExt cx="1516550" cy="1516550"/>
          </a:xfrm>
        </p:grpSpPr>
        <p:grpSp>
          <p:nvGrpSpPr>
            <p:cNvPr id="97" name="组合 96"/>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99" name="同心圆 9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447" fontAlgn="auto">
                  <a:spcBef>
                    <a:spcPts val="0"/>
                  </a:spcBef>
                  <a:spcAft>
                    <a:spcPts val="0"/>
                  </a:spcAft>
                  <a:defRPr/>
                </a:pPr>
                <a:endParaRPr lang="zh-CN" altLang="en-US" sz="2531" kern="0">
                  <a:solidFill>
                    <a:sysClr val="windowText" lastClr="000000"/>
                  </a:solidFill>
                  <a:latin typeface="Calibri"/>
                  <a:ea typeface="宋体"/>
                </a:endParaRPr>
              </a:p>
            </p:txBody>
          </p:sp>
          <p:sp>
            <p:nvSpPr>
              <p:cNvPr id="100" name="椭圆 9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447" fontAlgn="auto">
                  <a:spcBef>
                    <a:spcPts val="0"/>
                  </a:spcBef>
                  <a:spcAft>
                    <a:spcPts val="0"/>
                  </a:spcAft>
                  <a:defRPr/>
                </a:pPr>
                <a:endParaRPr lang="zh-CN" altLang="en-US" sz="2531" kern="0">
                  <a:solidFill>
                    <a:sysClr val="window" lastClr="FFFFFF"/>
                  </a:solidFill>
                  <a:latin typeface="Calibri"/>
                  <a:ea typeface="宋体"/>
                </a:endParaRPr>
              </a:p>
            </p:txBody>
          </p:sp>
        </p:grpSp>
        <p:sp>
          <p:nvSpPr>
            <p:cNvPr id="98" name="椭圆 97"/>
            <p:cNvSpPr/>
            <p:nvPr/>
          </p:nvSpPr>
          <p:spPr>
            <a:xfrm>
              <a:off x="3983164" y="2466913"/>
              <a:ext cx="1185736" cy="1185736"/>
            </a:xfrm>
            <a:prstGeom prst="ellipse">
              <a:avLst/>
            </a:prstGeom>
            <a:solidFill>
              <a:srgbClr val="1081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p:cNvGrpSpPr/>
          <p:nvPr/>
        </p:nvGrpSpPr>
        <p:grpSpPr>
          <a:xfrm>
            <a:off x="7708637" y="1892979"/>
            <a:ext cx="1075030" cy="1075274"/>
            <a:chOff x="3832873" y="2297208"/>
            <a:chExt cx="1516550" cy="1516550"/>
          </a:xfrm>
        </p:grpSpPr>
        <p:grpSp>
          <p:nvGrpSpPr>
            <p:cNvPr id="107" name="组合 106"/>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109" name="同心圆 10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defTabSz="1285447" fontAlgn="auto">
                  <a:spcBef>
                    <a:spcPts val="0"/>
                  </a:spcBef>
                  <a:spcAft>
                    <a:spcPts val="0"/>
                  </a:spcAft>
                  <a:defRPr/>
                </a:pPr>
                <a:endParaRPr lang="zh-CN" altLang="en-US" sz="2531" kern="0">
                  <a:solidFill>
                    <a:sysClr val="windowText" lastClr="000000"/>
                  </a:solidFill>
                  <a:latin typeface="Calibri"/>
                  <a:ea typeface="宋体"/>
                </a:endParaRPr>
              </a:p>
            </p:txBody>
          </p:sp>
          <p:sp>
            <p:nvSpPr>
              <p:cNvPr id="110" name="椭圆 10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defTabSz="1285447" fontAlgn="auto">
                  <a:spcBef>
                    <a:spcPts val="0"/>
                  </a:spcBef>
                  <a:spcAft>
                    <a:spcPts val="0"/>
                  </a:spcAft>
                  <a:defRPr/>
                </a:pPr>
                <a:endParaRPr lang="zh-CN" altLang="en-US" sz="2531" kern="0">
                  <a:solidFill>
                    <a:sysClr val="window" lastClr="FFFFFF"/>
                  </a:solidFill>
                  <a:latin typeface="Calibri"/>
                  <a:ea typeface="宋体"/>
                </a:endParaRPr>
              </a:p>
            </p:txBody>
          </p:sp>
        </p:grpSp>
        <p:sp>
          <p:nvSpPr>
            <p:cNvPr id="108" name="椭圆 107"/>
            <p:cNvSpPr/>
            <p:nvPr/>
          </p:nvSpPr>
          <p:spPr>
            <a:xfrm>
              <a:off x="3983164" y="2466913"/>
              <a:ext cx="1185736" cy="1185736"/>
            </a:xfrm>
            <a:prstGeom prst="ellipse">
              <a:avLst/>
            </a:prstGeom>
            <a:solidFill>
              <a:srgbClr val="1081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Group 34"/>
          <p:cNvGrpSpPr/>
          <p:nvPr/>
        </p:nvGrpSpPr>
        <p:grpSpPr>
          <a:xfrm>
            <a:off x="1427807" y="6363750"/>
            <a:ext cx="420983" cy="342643"/>
            <a:chOff x="1550139" y="1314466"/>
            <a:chExt cx="509139" cy="414300"/>
          </a:xfrm>
          <a:solidFill>
            <a:schemeClr val="bg1"/>
          </a:solidFill>
        </p:grpSpPr>
        <p:sp>
          <p:nvSpPr>
            <p:cNvPr id="117"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endParaRPr lang="en-US"/>
            </a:p>
          </p:txBody>
        </p:sp>
        <p:sp>
          <p:nvSpPr>
            <p:cNvPr id="118"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endParaRPr lang="en-US"/>
            </a:p>
          </p:txBody>
        </p:sp>
        <p:sp>
          <p:nvSpPr>
            <p:cNvPr id="119"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endParaRPr lang="en-US"/>
            </a:p>
          </p:txBody>
        </p:sp>
      </p:grpSp>
      <p:sp>
        <p:nvSpPr>
          <p:cNvPr id="120" name="Freeform 20"/>
          <p:cNvSpPr>
            <a:spLocks noEditPoints="1"/>
          </p:cNvSpPr>
          <p:nvPr/>
        </p:nvSpPr>
        <p:spPr bwMode="auto">
          <a:xfrm>
            <a:off x="8013551" y="2248173"/>
            <a:ext cx="419438" cy="285088"/>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128540" tIns="64270" rIns="128540" bIns="64270" numCol="1" anchor="t" anchorCtr="0" compatLnSpc="1">
            <a:prstTxWarp prst="textNoShape">
              <a:avLst/>
            </a:prstTxWarp>
          </a:bodyPr>
          <a:lstStyle/>
          <a:p>
            <a:endParaRPr lang="en-US"/>
          </a:p>
        </p:txBody>
      </p:sp>
      <p:grpSp>
        <p:nvGrpSpPr>
          <p:cNvPr id="124" name="组合 123"/>
          <p:cNvGrpSpPr/>
          <p:nvPr/>
        </p:nvGrpSpPr>
        <p:grpSpPr>
          <a:xfrm>
            <a:off x="8037255" y="4480421"/>
            <a:ext cx="445194" cy="425663"/>
            <a:chOff x="3294063" y="754063"/>
            <a:chExt cx="5600701" cy="5353051"/>
          </a:xfrm>
          <a:solidFill>
            <a:schemeClr val="bg1"/>
          </a:solidFill>
        </p:grpSpPr>
        <p:sp>
          <p:nvSpPr>
            <p:cNvPr id="125"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26"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27"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28"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29"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30"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31"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32"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33"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34"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sp>
          <p:nvSpPr>
            <p:cNvPr id="135"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29" tIns="48214" rIns="96429" bIns="48214" numCol="1" anchor="t" anchorCtr="0" compatLnSpc="1">
              <a:prstTxWarp prst="textNoShape">
                <a:avLst/>
              </a:prstTxWarp>
            </a:bodyPr>
            <a:lstStyle/>
            <a:p>
              <a:pPr defTabSz="962751" fontAlgn="auto">
                <a:spcBef>
                  <a:spcPts val="0"/>
                </a:spcBef>
                <a:spcAft>
                  <a:spcPts val="0"/>
                </a:spcAft>
              </a:pPr>
              <a:endParaRPr lang="zh-CN" altLang="en-US" sz="2004">
                <a:solidFill>
                  <a:prstClr val="black"/>
                </a:solidFill>
                <a:latin typeface="Calibri"/>
                <a:ea typeface="宋体"/>
              </a:endParaRPr>
            </a:p>
          </p:txBody>
        </p:sp>
      </p:grpSp>
      <p:sp>
        <p:nvSpPr>
          <p:cNvPr id="156" name="TextBox 155"/>
          <p:cNvSpPr txBox="1"/>
          <p:nvPr/>
        </p:nvSpPr>
        <p:spPr>
          <a:xfrm>
            <a:off x="8860400" y="1962147"/>
            <a:ext cx="2537526" cy="466663"/>
          </a:xfrm>
          <a:prstGeom prst="rect">
            <a:avLst/>
          </a:prstGeom>
          <a:noFill/>
        </p:spPr>
        <p:txBody>
          <a:bodyPr wrap="square" lIns="96392" tIns="48195" rIns="96392" bIns="48195" rtlCol="0">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Segoe UI Emoji" panose="020B0502040204020203" pitchFamily="34" charset="0"/>
              </a:rPr>
              <a:t>场景的组织工作</a:t>
            </a:r>
            <a:endParaRPr lang="zh-CN" altLang="en-US" sz="2400" dirty="0">
              <a:solidFill>
                <a:schemeClr val="tx1">
                  <a:lumMod val="65000"/>
                  <a:lumOff val="35000"/>
                </a:schemeClr>
              </a:solidFill>
              <a:latin typeface="Franklin Gothic Book" panose="020B0503020102020204" pitchFamily="34" charset="0"/>
            </a:endParaRPr>
          </a:p>
        </p:txBody>
      </p:sp>
      <p:sp>
        <p:nvSpPr>
          <p:cNvPr id="157" name="TextBox 156"/>
          <p:cNvSpPr txBox="1"/>
          <p:nvPr/>
        </p:nvSpPr>
        <p:spPr>
          <a:xfrm>
            <a:off x="8860400" y="2448959"/>
            <a:ext cx="2842328" cy="1757338"/>
          </a:xfrm>
          <a:prstGeom prst="rect">
            <a:avLst/>
          </a:prstGeom>
          <a:noFill/>
        </p:spPr>
        <p:txBody>
          <a:bodyPr wrap="square" lIns="96392" tIns="48195" rIns="96392" bIns="48195"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对于复杂的三维场景，有上百上千个基本模型、数百万个多边形，而且模型相互之间有层次、位置、附属关系，稍有不慎，就会把它们混淆。若带着错误的认识去制作系统，就会有许多地方达不到要求，甚至会在漫游过程中发生错误，将影响系统的功能和实现。因此，场景的合理组织以及管理就成为一项非常重要的工作。</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60" name="TextBox 159"/>
          <p:cNvSpPr txBox="1"/>
          <p:nvPr/>
        </p:nvSpPr>
        <p:spPr>
          <a:xfrm>
            <a:off x="8860399" y="4260171"/>
            <a:ext cx="2537527" cy="466663"/>
          </a:xfrm>
          <a:prstGeom prst="rect">
            <a:avLst/>
          </a:prstGeom>
          <a:noFill/>
        </p:spPr>
        <p:txBody>
          <a:bodyPr wrap="square" lIns="96392" tIns="48195" rIns="96392" bIns="48195" rtlCol="0">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Segoe UI Emoji" panose="020B0502040204020203" pitchFamily="34" charset="0"/>
              </a:rPr>
              <a:t>系统实现的功能</a:t>
            </a:r>
            <a:endParaRPr lang="zh-CN" altLang="en-US" sz="2400" dirty="0">
              <a:solidFill>
                <a:schemeClr val="tx1">
                  <a:lumMod val="65000"/>
                  <a:lumOff val="35000"/>
                </a:schemeClr>
              </a:solidFill>
              <a:latin typeface="Franklin Gothic Book" panose="020B0503020102020204" pitchFamily="34" charset="0"/>
            </a:endParaRPr>
          </a:p>
        </p:txBody>
      </p:sp>
      <p:sp>
        <p:nvSpPr>
          <p:cNvPr id="161" name="TextBox 160"/>
          <p:cNvSpPr txBox="1"/>
          <p:nvPr/>
        </p:nvSpPr>
        <p:spPr>
          <a:xfrm>
            <a:off x="8860400" y="4746984"/>
            <a:ext cx="2842328" cy="1127165"/>
          </a:xfrm>
          <a:prstGeom prst="rect">
            <a:avLst/>
          </a:prstGeom>
          <a:noFill/>
        </p:spPr>
        <p:txBody>
          <a:bodyPr wrap="square" lIns="96392" tIns="48195" rIns="96392" bIns="48195" rtlCol="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用户可以选择不同的三维场景模型导入到本系统中进行浏览；在漫游中，用户可利用鼠标、键盘等来改变自己的视点；具有真实感的快速图形显示；提供了环视、俯视、仰视等功能。</a:t>
            </a:r>
          </a:p>
        </p:txBody>
      </p:sp>
      <p:pic>
        <p:nvPicPr>
          <p:cNvPr id="162" name="Picture 2" descr="C:\Users\Administrator\Desktop\111.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86851" y="2159926"/>
            <a:ext cx="5595520" cy="3103900"/>
          </a:xfrm>
          <a:prstGeom prst="rect">
            <a:avLst/>
          </a:prstGeom>
          <a:noFill/>
          <a:extLst>
            <a:ext uri="{909E8E84-426E-40DD-AFC4-6F175D3DCCD1}">
              <a14:hiddenFill xmlns:a14="http://schemas.microsoft.com/office/drawing/2010/main">
                <a:solidFill>
                  <a:srgbClr val="FFFFFF"/>
                </a:solidFill>
              </a14:hiddenFill>
            </a:ext>
          </a:extLst>
        </p:spPr>
      </p:pic>
      <p:sp>
        <p:nvSpPr>
          <p:cNvPr id="72" name="矩形 71"/>
          <p:cNvSpPr/>
          <p:nvPr/>
        </p:nvSpPr>
        <p:spPr>
          <a:xfrm>
            <a:off x="5594852" y="559508"/>
            <a:ext cx="1669047"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PROJECT INTRODUCTION</a:t>
            </a:r>
            <a:endParaRPr lang="zh-CN" altLang="en-US" sz="1050" b="1" dirty="0">
              <a:solidFill>
                <a:srgbClr val="8CC94C"/>
              </a:solidFill>
              <a:latin typeface="+mj-lt"/>
              <a:ea typeface="微软雅黑" panose="020B0503020204020204" pitchFamily="34" charset="-122"/>
            </a:endParaRPr>
          </a:p>
        </p:txBody>
      </p:sp>
      <p:sp>
        <p:nvSpPr>
          <p:cNvPr id="73" name="矩形 72"/>
          <p:cNvSpPr/>
          <p:nvPr/>
        </p:nvSpPr>
        <p:spPr>
          <a:xfrm>
            <a:off x="5875377" y="238969"/>
            <a:ext cx="1107996"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项目简介</a:t>
            </a:r>
          </a:p>
        </p:txBody>
      </p:sp>
      <p:sp>
        <p:nvSpPr>
          <p:cNvPr id="74" name="等腰三角形 73"/>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14294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anim calcmode="lin" valueType="num">
                                      <p:cBhvr>
                                        <p:cTn id="8" dur="500" fill="hold"/>
                                        <p:tgtEl>
                                          <p:spTgt spid="74"/>
                                        </p:tgtEl>
                                        <p:attrNameLst>
                                          <p:attrName>ppt_x</p:attrName>
                                        </p:attrNameLst>
                                      </p:cBhvr>
                                      <p:tavLst>
                                        <p:tav tm="0">
                                          <p:val>
                                            <p:strVal val="#ppt_x"/>
                                          </p:val>
                                        </p:tav>
                                        <p:tav tm="100000">
                                          <p:val>
                                            <p:strVal val="#ppt_x"/>
                                          </p:val>
                                        </p:tav>
                                      </p:tavLst>
                                    </p:anim>
                                    <p:anim calcmode="lin" valueType="num">
                                      <p:cBhvr>
                                        <p:cTn id="9" dur="500" fill="hold"/>
                                        <p:tgtEl>
                                          <p:spTgt spid="7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500" fill="hold"/>
                                        <p:tgtEl>
                                          <p:spTgt spid="73"/>
                                        </p:tgtEl>
                                        <p:attrNameLst>
                                          <p:attrName>ppt_w</p:attrName>
                                        </p:attrNameLst>
                                      </p:cBhvr>
                                      <p:tavLst>
                                        <p:tav tm="0">
                                          <p:val>
                                            <p:fltVal val="0"/>
                                          </p:val>
                                        </p:tav>
                                        <p:tav tm="100000">
                                          <p:val>
                                            <p:strVal val="#ppt_w"/>
                                          </p:val>
                                        </p:tav>
                                      </p:tavLst>
                                    </p:anim>
                                    <p:anim calcmode="lin" valueType="num">
                                      <p:cBhvr>
                                        <p:cTn id="14" dur="500" fill="hold"/>
                                        <p:tgtEl>
                                          <p:spTgt spid="73"/>
                                        </p:tgtEl>
                                        <p:attrNameLst>
                                          <p:attrName>ppt_h</p:attrName>
                                        </p:attrNameLst>
                                      </p:cBhvr>
                                      <p:tavLst>
                                        <p:tav tm="0">
                                          <p:val>
                                            <p:fltVal val="0"/>
                                          </p:val>
                                        </p:tav>
                                        <p:tav tm="100000">
                                          <p:val>
                                            <p:strVal val="#ppt_h"/>
                                          </p:val>
                                        </p:tav>
                                      </p:tavLst>
                                    </p:anim>
                                    <p:animEffect transition="in" filter="fade">
                                      <p:cBhvr>
                                        <p:cTn id="15" dur="500"/>
                                        <p:tgtEl>
                                          <p:spTgt spid="7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 calcmode="lin" valueType="num">
                                      <p:cBhvr>
                                        <p:cTn id="18" dur="500" fill="hold"/>
                                        <p:tgtEl>
                                          <p:spTgt spid="72"/>
                                        </p:tgtEl>
                                        <p:attrNameLst>
                                          <p:attrName>ppt_w</p:attrName>
                                        </p:attrNameLst>
                                      </p:cBhvr>
                                      <p:tavLst>
                                        <p:tav tm="0">
                                          <p:val>
                                            <p:fltVal val="0"/>
                                          </p:val>
                                        </p:tav>
                                        <p:tav tm="100000">
                                          <p:val>
                                            <p:strVal val="#ppt_w"/>
                                          </p:val>
                                        </p:tav>
                                      </p:tavLst>
                                    </p:anim>
                                    <p:anim calcmode="lin" valueType="num">
                                      <p:cBhvr>
                                        <p:cTn id="19" dur="500" fill="hold"/>
                                        <p:tgtEl>
                                          <p:spTgt spid="72"/>
                                        </p:tgtEl>
                                        <p:attrNameLst>
                                          <p:attrName>ppt_h</p:attrName>
                                        </p:attrNameLst>
                                      </p:cBhvr>
                                      <p:tavLst>
                                        <p:tav tm="0">
                                          <p:val>
                                            <p:fltVal val="0"/>
                                          </p:val>
                                        </p:tav>
                                        <p:tav tm="100000">
                                          <p:val>
                                            <p:strVal val="#ppt_h"/>
                                          </p:val>
                                        </p:tav>
                                      </p:tavLst>
                                    </p:anim>
                                    <p:animEffect transition="in" filter="fade">
                                      <p:cBhvr>
                                        <p:cTn id="20" dur="500"/>
                                        <p:tgtEl>
                                          <p:spTgt spid="72"/>
                                        </p:tgtEl>
                                      </p:cBhvr>
                                    </p:animEffect>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anim calcmode="lin" valueType="num">
                                      <p:cBhvr>
                                        <p:cTn id="25" dur="1000" fill="hold"/>
                                        <p:tgtEl>
                                          <p:spTgt spid="37"/>
                                        </p:tgtEl>
                                        <p:attrNameLst>
                                          <p:attrName>ppt_x</p:attrName>
                                        </p:attrNameLst>
                                      </p:cBhvr>
                                      <p:tavLst>
                                        <p:tav tm="0">
                                          <p:val>
                                            <p:strVal val="#ppt_x"/>
                                          </p:val>
                                        </p:tav>
                                        <p:tav tm="100000">
                                          <p:val>
                                            <p:strVal val="#ppt_x"/>
                                          </p:val>
                                        </p:tav>
                                      </p:tavLst>
                                    </p:anim>
                                    <p:anim calcmode="lin" valueType="num">
                                      <p:cBhvr>
                                        <p:cTn id="26" dur="1000" fill="hold"/>
                                        <p:tgtEl>
                                          <p:spTgt spid="37"/>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6" presetClass="entr" presetSubtype="16" fill="hold" nodeType="after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circle(in)">
                                      <p:cBhvr>
                                        <p:cTn id="30" dur="2000"/>
                                        <p:tgtEl>
                                          <p:spTgt spid="162"/>
                                        </p:tgtEl>
                                      </p:cBhvr>
                                    </p:animEffect>
                                  </p:childTnLst>
                                </p:cTn>
                              </p:par>
                              <p:par>
                                <p:cTn id="31" presetID="23" presetClass="entr" presetSubtype="36" fill="hold" nodeType="withEffect">
                                  <p:stCondLst>
                                    <p:cond delay="600"/>
                                  </p:stCondLst>
                                  <p:childTnLst>
                                    <p:set>
                                      <p:cBhvr>
                                        <p:cTn id="32" dur="1" fill="hold">
                                          <p:stCondLst>
                                            <p:cond delay="0"/>
                                          </p:stCondLst>
                                        </p:cTn>
                                        <p:tgtEl>
                                          <p:spTgt spid="106"/>
                                        </p:tgtEl>
                                        <p:attrNameLst>
                                          <p:attrName>style.visibility</p:attrName>
                                        </p:attrNameLst>
                                      </p:cBhvr>
                                      <p:to>
                                        <p:strVal val="visible"/>
                                      </p:to>
                                    </p:set>
                                    <p:anim calcmode="lin" valueType="num">
                                      <p:cBhvr>
                                        <p:cTn id="33" dur="500" fill="hold"/>
                                        <p:tgtEl>
                                          <p:spTgt spid="106"/>
                                        </p:tgtEl>
                                        <p:attrNameLst>
                                          <p:attrName>ppt_w</p:attrName>
                                        </p:attrNameLst>
                                      </p:cBhvr>
                                      <p:tavLst>
                                        <p:tav tm="0">
                                          <p:val>
                                            <p:strVal val="(6*min(max(#ppt_w*#ppt_h,.3),1)-7.4)/-.7*#ppt_w"/>
                                          </p:val>
                                        </p:tav>
                                        <p:tav tm="100000">
                                          <p:val>
                                            <p:strVal val="#ppt_w"/>
                                          </p:val>
                                        </p:tav>
                                      </p:tavLst>
                                    </p:anim>
                                    <p:anim calcmode="lin" valueType="num">
                                      <p:cBhvr>
                                        <p:cTn id="34" dur="500" fill="hold"/>
                                        <p:tgtEl>
                                          <p:spTgt spid="106"/>
                                        </p:tgtEl>
                                        <p:attrNameLst>
                                          <p:attrName>ppt_h</p:attrName>
                                        </p:attrNameLst>
                                      </p:cBhvr>
                                      <p:tavLst>
                                        <p:tav tm="0">
                                          <p:val>
                                            <p:strVal val="(6*min(max(#ppt_w*#ppt_h,.3),1)-7.4)/-.7*#ppt_h"/>
                                          </p:val>
                                        </p:tav>
                                        <p:tav tm="100000">
                                          <p:val>
                                            <p:strVal val="#ppt_h"/>
                                          </p:val>
                                        </p:tav>
                                      </p:tavLst>
                                    </p:anim>
                                    <p:anim calcmode="lin" valueType="num">
                                      <p:cBhvr>
                                        <p:cTn id="35" dur="500" fill="hold"/>
                                        <p:tgtEl>
                                          <p:spTgt spid="106"/>
                                        </p:tgtEl>
                                        <p:attrNameLst>
                                          <p:attrName>ppt_x</p:attrName>
                                        </p:attrNameLst>
                                      </p:cBhvr>
                                      <p:tavLst>
                                        <p:tav tm="0">
                                          <p:val>
                                            <p:fltVal val="0.5"/>
                                          </p:val>
                                        </p:tav>
                                        <p:tav tm="100000">
                                          <p:val>
                                            <p:strVal val="#ppt_x"/>
                                          </p:val>
                                        </p:tav>
                                      </p:tavLst>
                                    </p:anim>
                                    <p:anim calcmode="lin" valueType="num">
                                      <p:cBhvr>
                                        <p:cTn id="36" dur="500" fill="hold"/>
                                        <p:tgtEl>
                                          <p:spTgt spid="106"/>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nodeType="withEffect">
                                  <p:stCondLst>
                                    <p:cond delay="1100"/>
                                  </p:stCondLst>
                                  <p:childTnLst>
                                    <p:set>
                                      <p:cBhvr>
                                        <p:cTn id="38" dur="1" fill="hold">
                                          <p:stCondLst>
                                            <p:cond delay="0"/>
                                          </p:stCondLst>
                                        </p:cTn>
                                        <p:tgtEl>
                                          <p:spTgt spid="96"/>
                                        </p:tgtEl>
                                        <p:attrNameLst>
                                          <p:attrName>style.visibility</p:attrName>
                                        </p:attrNameLst>
                                      </p:cBhvr>
                                      <p:to>
                                        <p:strVal val="visible"/>
                                      </p:to>
                                    </p:set>
                                    <p:anim calcmode="lin" valueType="num">
                                      <p:cBhvr>
                                        <p:cTn id="39" dur="500" fill="hold"/>
                                        <p:tgtEl>
                                          <p:spTgt spid="96"/>
                                        </p:tgtEl>
                                        <p:attrNameLst>
                                          <p:attrName>ppt_w</p:attrName>
                                        </p:attrNameLst>
                                      </p:cBhvr>
                                      <p:tavLst>
                                        <p:tav tm="0">
                                          <p:val>
                                            <p:strVal val="(6*min(max(#ppt_w*#ppt_h,.3),1)-7.4)/-.7*#ppt_w"/>
                                          </p:val>
                                        </p:tav>
                                        <p:tav tm="100000">
                                          <p:val>
                                            <p:strVal val="#ppt_w"/>
                                          </p:val>
                                        </p:tav>
                                      </p:tavLst>
                                    </p:anim>
                                    <p:anim calcmode="lin" valueType="num">
                                      <p:cBhvr>
                                        <p:cTn id="40" dur="500" fill="hold"/>
                                        <p:tgtEl>
                                          <p:spTgt spid="96"/>
                                        </p:tgtEl>
                                        <p:attrNameLst>
                                          <p:attrName>ppt_h</p:attrName>
                                        </p:attrNameLst>
                                      </p:cBhvr>
                                      <p:tavLst>
                                        <p:tav tm="0">
                                          <p:val>
                                            <p:strVal val="(6*min(max(#ppt_w*#ppt_h,.3),1)-7.4)/-.7*#ppt_h"/>
                                          </p:val>
                                        </p:tav>
                                        <p:tav tm="100000">
                                          <p:val>
                                            <p:strVal val="#ppt_h"/>
                                          </p:val>
                                        </p:tav>
                                      </p:tavLst>
                                    </p:anim>
                                    <p:anim calcmode="lin" valueType="num">
                                      <p:cBhvr>
                                        <p:cTn id="41" dur="500" fill="hold"/>
                                        <p:tgtEl>
                                          <p:spTgt spid="96"/>
                                        </p:tgtEl>
                                        <p:attrNameLst>
                                          <p:attrName>ppt_x</p:attrName>
                                        </p:attrNameLst>
                                      </p:cBhvr>
                                      <p:tavLst>
                                        <p:tav tm="0">
                                          <p:val>
                                            <p:fltVal val="0.5"/>
                                          </p:val>
                                        </p:tav>
                                        <p:tav tm="100000">
                                          <p:val>
                                            <p:strVal val="#ppt_x"/>
                                          </p:val>
                                        </p:tav>
                                      </p:tavLst>
                                    </p:anim>
                                    <p:anim calcmode="lin" valueType="num">
                                      <p:cBhvr>
                                        <p:cTn id="42" dur="500" fill="hold"/>
                                        <p:tgtEl>
                                          <p:spTgt spid="96"/>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4000"/>
                            </p:stCondLst>
                            <p:childTnLst>
                              <p:par>
                                <p:cTn id="44" presetID="31" presetClass="entr" presetSubtype="0"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 calcmode="lin" valueType="num">
                                      <p:cBhvr>
                                        <p:cTn id="46" dur="500" fill="hold"/>
                                        <p:tgtEl>
                                          <p:spTgt spid="116"/>
                                        </p:tgtEl>
                                        <p:attrNameLst>
                                          <p:attrName>ppt_w</p:attrName>
                                        </p:attrNameLst>
                                      </p:cBhvr>
                                      <p:tavLst>
                                        <p:tav tm="0">
                                          <p:val>
                                            <p:fltVal val="0"/>
                                          </p:val>
                                        </p:tav>
                                        <p:tav tm="100000">
                                          <p:val>
                                            <p:strVal val="#ppt_w"/>
                                          </p:val>
                                        </p:tav>
                                      </p:tavLst>
                                    </p:anim>
                                    <p:anim calcmode="lin" valueType="num">
                                      <p:cBhvr>
                                        <p:cTn id="47" dur="500" fill="hold"/>
                                        <p:tgtEl>
                                          <p:spTgt spid="116"/>
                                        </p:tgtEl>
                                        <p:attrNameLst>
                                          <p:attrName>ppt_h</p:attrName>
                                        </p:attrNameLst>
                                      </p:cBhvr>
                                      <p:tavLst>
                                        <p:tav tm="0">
                                          <p:val>
                                            <p:fltVal val="0"/>
                                          </p:val>
                                        </p:tav>
                                        <p:tav tm="100000">
                                          <p:val>
                                            <p:strVal val="#ppt_h"/>
                                          </p:val>
                                        </p:tav>
                                      </p:tavLst>
                                    </p:anim>
                                    <p:anim calcmode="lin" valueType="num">
                                      <p:cBhvr>
                                        <p:cTn id="48" dur="500" fill="hold"/>
                                        <p:tgtEl>
                                          <p:spTgt spid="116"/>
                                        </p:tgtEl>
                                        <p:attrNameLst>
                                          <p:attrName>style.rotation</p:attrName>
                                        </p:attrNameLst>
                                      </p:cBhvr>
                                      <p:tavLst>
                                        <p:tav tm="0">
                                          <p:val>
                                            <p:fltVal val="90"/>
                                          </p:val>
                                        </p:tav>
                                        <p:tav tm="100000">
                                          <p:val>
                                            <p:fltVal val="0"/>
                                          </p:val>
                                        </p:tav>
                                      </p:tavLst>
                                    </p:anim>
                                    <p:animEffect transition="in" filter="fade">
                                      <p:cBhvr>
                                        <p:cTn id="49" dur="500"/>
                                        <p:tgtEl>
                                          <p:spTgt spid="116"/>
                                        </p:tgtEl>
                                      </p:cBhvr>
                                    </p:animEffect>
                                  </p:childTnLst>
                                </p:cTn>
                              </p:par>
                            </p:childTnLst>
                          </p:cTn>
                        </p:par>
                        <p:par>
                          <p:cTn id="50" fill="hold">
                            <p:stCondLst>
                              <p:cond delay="4500"/>
                            </p:stCondLst>
                            <p:childTnLst>
                              <p:par>
                                <p:cTn id="51" presetID="31" presetClass="entr" presetSubtype="0" fill="hold" grpId="0" nodeType="afterEffect">
                                  <p:stCondLst>
                                    <p:cond delay="0"/>
                                  </p:stCondLst>
                                  <p:childTnLst>
                                    <p:set>
                                      <p:cBhvr>
                                        <p:cTn id="52" dur="1" fill="hold">
                                          <p:stCondLst>
                                            <p:cond delay="0"/>
                                          </p:stCondLst>
                                        </p:cTn>
                                        <p:tgtEl>
                                          <p:spTgt spid="120"/>
                                        </p:tgtEl>
                                        <p:attrNameLst>
                                          <p:attrName>style.visibility</p:attrName>
                                        </p:attrNameLst>
                                      </p:cBhvr>
                                      <p:to>
                                        <p:strVal val="visible"/>
                                      </p:to>
                                    </p:set>
                                    <p:anim calcmode="lin" valueType="num">
                                      <p:cBhvr>
                                        <p:cTn id="53" dur="500" fill="hold"/>
                                        <p:tgtEl>
                                          <p:spTgt spid="120"/>
                                        </p:tgtEl>
                                        <p:attrNameLst>
                                          <p:attrName>ppt_w</p:attrName>
                                        </p:attrNameLst>
                                      </p:cBhvr>
                                      <p:tavLst>
                                        <p:tav tm="0">
                                          <p:val>
                                            <p:fltVal val="0"/>
                                          </p:val>
                                        </p:tav>
                                        <p:tav tm="100000">
                                          <p:val>
                                            <p:strVal val="#ppt_w"/>
                                          </p:val>
                                        </p:tav>
                                      </p:tavLst>
                                    </p:anim>
                                    <p:anim calcmode="lin" valueType="num">
                                      <p:cBhvr>
                                        <p:cTn id="54" dur="500" fill="hold"/>
                                        <p:tgtEl>
                                          <p:spTgt spid="120"/>
                                        </p:tgtEl>
                                        <p:attrNameLst>
                                          <p:attrName>ppt_h</p:attrName>
                                        </p:attrNameLst>
                                      </p:cBhvr>
                                      <p:tavLst>
                                        <p:tav tm="0">
                                          <p:val>
                                            <p:fltVal val="0"/>
                                          </p:val>
                                        </p:tav>
                                        <p:tav tm="100000">
                                          <p:val>
                                            <p:strVal val="#ppt_h"/>
                                          </p:val>
                                        </p:tav>
                                      </p:tavLst>
                                    </p:anim>
                                    <p:anim calcmode="lin" valueType="num">
                                      <p:cBhvr>
                                        <p:cTn id="55" dur="500" fill="hold"/>
                                        <p:tgtEl>
                                          <p:spTgt spid="120"/>
                                        </p:tgtEl>
                                        <p:attrNameLst>
                                          <p:attrName>style.rotation</p:attrName>
                                        </p:attrNameLst>
                                      </p:cBhvr>
                                      <p:tavLst>
                                        <p:tav tm="0">
                                          <p:val>
                                            <p:fltVal val="90"/>
                                          </p:val>
                                        </p:tav>
                                        <p:tav tm="100000">
                                          <p:val>
                                            <p:fltVal val="0"/>
                                          </p:val>
                                        </p:tav>
                                      </p:tavLst>
                                    </p:anim>
                                    <p:animEffect transition="in" filter="fade">
                                      <p:cBhvr>
                                        <p:cTn id="56" dur="500"/>
                                        <p:tgtEl>
                                          <p:spTgt spid="120"/>
                                        </p:tgtEl>
                                      </p:cBhvr>
                                    </p:animEffect>
                                  </p:childTnLst>
                                </p:cTn>
                              </p:par>
                            </p:childTnLst>
                          </p:cTn>
                        </p:par>
                        <p:par>
                          <p:cTn id="57" fill="hold">
                            <p:stCondLst>
                              <p:cond delay="5000"/>
                            </p:stCondLst>
                            <p:childTnLst>
                              <p:par>
                                <p:cTn id="58" presetID="31" presetClass="entr" presetSubtype="0" fill="hold" nodeType="afterEffect">
                                  <p:stCondLst>
                                    <p:cond delay="0"/>
                                  </p:stCondLst>
                                  <p:childTnLst>
                                    <p:set>
                                      <p:cBhvr>
                                        <p:cTn id="59" dur="1" fill="hold">
                                          <p:stCondLst>
                                            <p:cond delay="0"/>
                                          </p:stCondLst>
                                        </p:cTn>
                                        <p:tgtEl>
                                          <p:spTgt spid="124"/>
                                        </p:tgtEl>
                                        <p:attrNameLst>
                                          <p:attrName>style.visibility</p:attrName>
                                        </p:attrNameLst>
                                      </p:cBhvr>
                                      <p:to>
                                        <p:strVal val="visible"/>
                                      </p:to>
                                    </p:set>
                                    <p:anim calcmode="lin" valueType="num">
                                      <p:cBhvr>
                                        <p:cTn id="60" dur="500" fill="hold"/>
                                        <p:tgtEl>
                                          <p:spTgt spid="124"/>
                                        </p:tgtEl>
                                        <p:attrNameLst>
                                          <p:attrName>ppt_w</p:attrName>
                                        </p:attrNameLst>
                                      </p:cBhvr>
                                      <p:tavLst>
                                        <p:tav tm="0">
                                          <p:val>
                                            <p:fltVal val="0"/>
                                          </p:val>
                                        </p:tav>
                                        <p:tav tm="100000">
                                          <p:val>
                                            <p:strVal val="#ppt_w"/>
                                          </p:val>
                                        </p:tav>
                                      </p:tavLst>
                                    </p:anim>
                                    <p:anim calcmode="lin" valueType="num">
                                      <p:cBhvr>
                                        <p:cTn id="61" dur="500" fill="hold"/>
                                        <p:tgtEl>
                                          <p:spTgt spid="124"/>
                                        </p:tgtEl>
                                        <p:attrNameLst>
                                          <p:attrName>ppt_h</p:attrName>
                                        </p:attrNameLst>
                                      </p:cBhvr>
                                      <p:tavLst>
                                        <p:tav tm="0">
                                          <p:val>
                                            <p:fltVal val="0"/>
                                          </p:val>
                                        </p:tav>
                                        <p:tav tm="100000">
                                          <p:val>
                                            <p:strVal val="#ppt_h"/>
                                          </p:val>
                                        </p:tav>
                                      </p:tavLst>
                                    </p:anim>
                                    <p:anim calcmode="lin" valueType="num">
                                      <p:cBhvr>
                                        <p:cTn id="62" dur="500" fill="hold"/>
                                        <p:tgtEl>
                                          <p:spTgt spid="124"/>
                                        </p:tgtEl>
                                        <p:attrNameLst>
                                          <p:attrName>style.rotation</p:attrName>
                                        </p:attrNameLst>
                                      </p:cBhvr>
                                      <p:tavLst>
                                        <p:tav tm="0">
                                          <p:val>
                                            <p:fltVal val="90"/>
                                          </p:val>
                                        </p:tav>
                                        <p:tav tm="100000">
                                          <p:val>
                                            <p:fltVal val="0"/>
                                          </p:val>
                                        </p:tav>
                                      </p:tavLst>
                                    </p:anim>
                                    <p:animEffect transition="in" filter="fade">
                                      <p:cBhvr>
                                        <p:cTn id="63" dur="500"/>
                                        <p:tgtEl>
                                          <p:spTgt spid="12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56"/>
                                        </p:tgtEl>
                                        <p:attrNameLst>
                                          <p:attrName>style.visibility</p:attrName>
                                        </p:attrNameLst>
                                      </p:cBhvr>
                                      <p:to>
                                        <p:strVal val="visible"/>
                                      </p:to>
                                    </p:set>
                                    <p:animEffect transition="in" filter="wipe(left)">
                                      <p:cBhvr>
                                        <p:cTn id="66" dur="500"/>
                                        <p:tgtEl>
                                          <p:spTgt spid="15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157"/>
                                        </p:tgtEl>
                                        <p:attrNameLst>
                                          <p:attrName>style.visibility</p:attrName>
                                        </p:attrNameLst>
                                      </p:cBhvr>
                                      <p:to>
                                        <p:strVal val="visible"/>
                                      </p:to>
                                    </p:set>
                                    <p:animEffect transition="in" filter="fade">
                                      <p:cBhvr>
                                        <p:cTn id="69" dur="1000"/>
                                        <p:tgtEl>
                                          <p:spTgt spid="157"/>
                                        </p:tgtEl>
                                      </p:cBhvr>
                                    </p:animEffect>
                                    <p:anim calcmode="lin" valueType="num">
                                      <p:cBhvr>
                                        <p:cTn id="70" dur="1000" fill="hold"/>
                                        <p:tgtEl>
                                          <p:spTgt spid="157"/>
                                        </p:tgtEl>
                                        <p:attrNameLst>
                                          <p:attrName>ppt_x</p:attrName>
                                        </p:attrNameLst>
                                      </p:cBhvr>
                                      <p:tavLst>
                                        <p:tav tm="0">
                                          <p:val>
                                            <p:strVal val="#ppt_x"/>
                                          </p:val>
                                        </p:tav>
                                        <p:tav tm="100000">
                                          <p:val>
                                            <p:strVal val="#ppt_x"/>
                                          </p:val>
                                        </p:tav>
                                      </p:tavLst>
                                    </p:anim>
                                    <p:anim calcmode="lin" valueType="num">
                                      <p:cBhvr>
                                        <p:cTn id="71" dur="1000" fill="hold"/>
                                        <p:tgtEl>
                                          <p:spTgt spid="157"/>
                                        </p:tgtEl>
                                        <p:attrNameLst>
                                          <p:attrName>ppt_y</p:attrName>
                                        </p:attrNameLst>
                                      </p:cBhvr>
                                      <p:tavLst>
                                        <p:tav tm="0">
                                          <p:val>
                                            <p:strVal val="#ppt_y+.1"/>
                                          </p:val>
                                        </p:tav>
                                        <p:tav tm="100000">
                                          <p:val>
                                            <p:strVal val="#ppt_y"/>
                                          </p:val>
                                        </p:tav>
                                      </p:tavLst>
                                    </p:anim>
                                  </p:childTnLst>
                                </p:cTn>
                              </p:par>
                              <p:par>
                                <p:cTn id="72" presetID="22" presetClass="entr" presetSubtype="8" fill="hold" grpId="0" nodeType="withEffect">
                                  <p:stCondLst>
                                    <p:cond delay="0"/>
                                  </p:stCondLst>
                                  <p:childTnLst>
                                    <p:set>
                                      <p:cBhvr>
                                        <p:cTn id="73" dur="1" fill="hold">
                                          <p:stCondLst>
                                            <p:cond delay="0"/>
                                          </p:stCondLst>
                                        </p:cTn>
                                        <p:tgtEl>
                                          <p:spTgt spid="160"/>
                                        </p:tgtEl>
                                        <p:attrNameLst>
                                          <p:attrName>style.visibility</p:attrName>
                                        </p:attrNameLst>
                                      </p:cBhvr>
                                      <p:to>
                                        <p:strVal val="visible"/>
                                      </p:to>
                                    </p:set>
                                    <p:animEffect transition="in" filter="wipe(left)">
                                      <p:cBhvr>
                                        <p:cTn id="74" dur="500"/>
                                        <p:tgtEl>
                                          <p:spTgt spid="160"/>
                                        </p:tgtEl>
                                      </p:cBhvr>
                                    </p:animEffect>
                                  </p:childTnLst>
                                </p:cTn>
                              </p:par>
                              <p:par>
                                <p:cTn id="75" presetID="42" presetClass="entr" presetSubtype="0" fill="hold" grpId="0" nodeType="withEffect">
                                  <p:stCondLst>
                                    <p:cond delay="0"/>
                                  </p:stCondLst>
                                  <p:childTnLst>
                                    <p:set>
                                      <p:cBhvr>
                                        <p:cTn id="76" dur="1" fill="hold">
                                          <p:stCondLst>
                                            <p:cond delay="0"/>
                                          </p:stCondLst>
                                        </p:cTn>
                                        <p:tgtEl>
                                          <p:spTgt spid="161"/>
                                        </p:tgtEl>
                                        <p:attrNameLst>
                                          <p:attrName>style.visibility</p:attrName>
                                        </p:attrNameLst>
                                      </p:cBhvr>
                                      <p:to>
                                        <p:strVal val="visible"/>
                                      </p:to>
                                    </p:set>
                                    <p:animEffect transition="in" filter="fade">
                                      <p:cBhvr>
                                        <p:cTn id="77" dur="1000"/>
                                        <p:tgtEl>
                                          <p:spTgt spid="161"/>
                                        </p:tgtEl>
                                      </p:cBhvr>
                                    </p:animEffect>
                                    <p:anim calcmode="lin" valueType="num">
                                      <p:cBhvr>
                                        <p:cTn id="78" dur="1000" fill="hold"/>
                                        <p:tgtEl>
                                          <p:spTgt spid="161"/>
                                        </p:tgtEl>
                                        <p:attrNameLst>
                                          <p:attrName>ppt_x</p:attrName>
                                        </p:attrNameLst>
                                      </p:cBhvr>
                                      <p:tavLst>
                                        <p:tav tm="0">
                                          <p:val>
                                            <p:strVal val="#ppt_x"/>
                                          </p:val>
                                        </p:tav>
                                        <p:tav tm="100000">
                                          <p:val>
                                            <p:strVal val="#ppt_x"/>
                                          </p:val>
                                        </p:tav>
                                      </p:tavLst>
                                    </p:anim>
                                    <p:anim calcmode="lin" valueType="num">
                                      <p:cBhvr>
                                        <p:cTn id="79" dur="1000" fill="hold"/>
                                        <p:tgtEl>
                                          <p:spTgt spid="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56" grpId="0"/>
      <p:bldP spid="157" grpId="0"/>
      <p:bldP spid="160" grpId="0"/>
      <p:bldP spid="161" grpId="0"/>
      <p:bldP spid="72" grpId="0"/>
      <p:bldP spid="73" grpId="0"/>
      <p:bldP spid="7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38"/>
          <p:cNvGrpSpPr>
            <a:grpSpLocks/>
          </p:cNvGrpSpPr>
          <p:nvPr/>
        </p:nvGrpSpPr>
        <p:grpSpPr bwMode="auto">
          <a:xfrm>
            <a:off x="7515024" y="2488557"/>
            <a:ext cx="1059712" cy="316406"/>
            <a:chOff x="7244862" y="2564012"/>
            <a:chExt cx="1005315" cy="299674"/>
          </a:xfrm>
        </p:grpSpPr>
        <p:cxnSp>
          <p:nvCxnSpPr>
            <p:cNvPr id="103" name="Straight Connector 39"/>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40"/>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05" name="Group 41"/>
          <p:cNvGrpSpPr>
            <a:grpSpLocks/>
          </p:cNvGrpSpPr>
          <p:nvPr/>
        </p:nvGrpSpPr>
        <p:grpSpPr bwMode="auto">
          <a:xfrm flipH="1">
            <a:off x="4022831" y="2488557"/>
            <a:ext cx="1059712" cy="316406"/>
            <a:chOff x="7244862" y="2564012"/>
            <a:chExt cx="1005315" cy="299674"/>
          </a:xfrm>
        </p:grpSpPr>
        <p:cxnSp>
          <p:nvCxnSpPr>
            <p:cNvPr id="106" name="Straight Connector 42"/>
            <p:cNvCxnSpPr/>
            <p:nvPr/>
          </p:nvCxnSpPr>
          <p:spPr>
            <a:xfrm flipV="1">
              <a:off x="7244862" y="2564012"/>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43"/>
            <p:cNvCxnSpPr/>
            <p:nvPr/>
          </p:nvCxnSpPr>
          <p:spPr>
            <a:xfrm>
              <a:off x="7643494" y="2564012"/>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08" name="Group 44"/>
          <p:cNvGrpSpPr>
            <a:grpSpLocks/>
          </p:cNvGrpSpPr>
          <p:nvPr/>
        </p:nvGrpSpPr>
        <p:grpSpPr bwMode="auto">
          <a:xfrm rot="1354404" flipV="1">
            <a:off x="6677969" y="4529296"/>
            <a:ext cx="1059712" cy="316407"/>
            <a:chOff x="7244862" y="2564012"/>
            <a:chExt cx="1005315" cy="299674"/>
          </a:xfrm>
        </p:grpSpPr>
        <p:cxnSp>
          <p:nvCxnSpPr>
            <p:cNvPr id="109" name="Straight Connector 45"/>
            <p:cNvCxnSpPr/>
            <p:nvPr/>
          </p:nvCxnSpPr>
          <p:spPr>
            <a:xfrm flipV="1">
              <a:off x="7242482" y="2566640"/>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46"/>
            <p:cNvCxnSpPr/>
            <p:nvPr/>
          </p:nvCxnSpPr>
          <p:spPr>
            <a:xfrm>
              <a:off x="7642153" y="2566779"/>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11" name="Group 47"/>
          <p:cNvGrpSpPr>
            <a:grpSpLocks/>
          </p:cNvGrpSpPr>
          <p:nvPr/>
        </p:nvGrpSpPr>
        <p:grpSpPr bwMode="auto">
          <a:xfrm rot="-1354404" flipH="1" flipV="1">
            <a:off x="4879975" y="4529296"/>
            <a:ext cx="1059712" cy="316407"/>
            <a:chOff x="7244862" y="2564012"/>
            <a:chExt cx="1005315" cy="299674"/>
          </a:xfrm>
        </p:grpSpPr>
        <p:cxnSp>
          <p:nvCxnSpPr>
            <p:cNvPr id="112" name="Straight Connector 48"/>
            <p:cNvCxnSpPr/>
            <p:nvPr/>
          </p:nvCxnSpPr>
          <p:spPr>
            <a:xfrm flipV="1">
              <a:off x="7245168" y="2564320"/>
              <a:ext cx="393867" cy="299674"/>
            </a:xfrm>
            <a:prstGeom prst="line">
              <a:avLst/>
            </a:prstGeom>
            <a:ln w="6350">
              <a:solidFill>
                <a:srgbClr val="10803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49"/>
            <p:cNvCxnSpPr/>
            <p:nvPr/>
          </p:nvCxnSpPr>
          <p:spPr>
            <a:xfrm>
              <a:off x="7646305" y="2565069"/>
              <a:ext cx="606683" cy="0"/>
            </a:xfrm>
            <a:prstGeom prst="line">
              <a:avLst/>
            </a:prstGeom>
            <a:ln w="6350">
              <a:solidFill>
                <a:srgbClr val="10803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grpSp>
        <p:nvGrpSpPr>
          <p:cNvPr id="114" name="Group 1"/>
          <p:cNvGrpSpPr>
            <a:grpSpLocks/>
          </p:cNvGrpSpPr>
          <p:nvPr/>
        </p:nvGrpSpPr>
        <p:grpSpPr bwMode="auto">
          <a:xfrm>
            <a:off x="4220377" y="2165454"/>
            <a:ext cx="4155140" cy="4047997"/>
            <a:chOff x="4121518" y="1915221"/>
            <a:chExt cx="3939219" cy="3837413"/>
          </a:xfrm>
        </p:grpSpPr>
        <p:grpSp>
          <p:nvGrpSpPr>
            <p:cNvPr id="115" name="Group 52"/>
            <p:cNvGrpSpPr>
              <a:grpSpLocks/>
            </p:cNvGrpSpPr>
            <p:nvPr/>
          </p:nvGrpSpPr>
          <p:grpSpPr bwMode="auto">
            <a:xfrm>
              <a:off x="4121518" y="1915221"/>
              <a:ext cx="3939219" cy="3837413"/>
              <a:chOff x="3160707" y="1634350"/>
              <a:chExt cx="2825746" cy="2752719"/>
            </a:xfrm>
          </p:grpSpPr>
          <p:sp>
            <p:nvSpPr>
              <p:cNvPr id="120" name="Freeform 5"/>
              <p:cNvSpPr>
                <a:spLocks noEditPoints="1"/>
              </p:cNvSpPr>
              <p:nvPr/>
            </p:nvSpPr>
            <p:spPr bwMode="auto">
              <a:xfrm>
                <a:off x="3160707" y="1912126"/>
                <a:ext cx="1180620" cy="1243163"/>
              </a:xfrm>
              <a:custGeom>
                <a:avLst/>
                <a:gdLst/>
                <a:ahLst/>
                <a:cxnLst>
                  <a:cxn ang="0">
                    <a:pos x="85" y="294"/>
                  </a:cxn>
                  <a:cxn ang="0">
                    <a:pos x="0" y="330"/>
                  </a:cxn>
                  <a:cxn ang="0">
                    <a:pos x="314" y="0"/>
                  </a:cxn>
                  <a:cxn ang="0">
                    <a:pos x="167" y="327"/>
                  </a:cxn>
                  <a:cxn ang="0">
                    <a:pos x="85" y="294"/>
                  </a:cxn>
                  <a:cxn ang="0">
                    <a:pos x="85" y="294"/>
                  </a:cxn>
                  <a:cxn ang="0">
                    <a:pos x="85" y="294"/>
                  </a:cxn>
                </a:cxnLst>
                <a:rect l="0" t="0" r="r" b="b"/>
                <a:pathLst>
                  <a:path w="314" h="330">
                    <a:moveTo>
                      <a:pt x="85" y="294"/>
                    </a:moveTo>
                    <a:cubicBezTo>
                      <a:pt x="52" y="294"/>
                      <a:pt x="21" y="307"/>
                      <a:pt x="0" y="330"/>
                    </a:cubicBezTo>
                    <a:cubicBezTo>
                      <a:pt x="19" y="162"/>
                      <a:pt x="149" y="27"/>
                      <a:pt x="314" y="0"/>
                    </a:cubicBezTo>
                    <a:cubicBezTo>
                      <a:pt x="176" y="99"/>
                      <a:pt x="167" y="274"/>
                      <a:pt x="167" y="327"/>
                    </a:cubicBezTo>
                    <a:cubicBezTo>
                      <a:pt x="146" y="306"/>
                      <a:pt x="116" y="294"/>
                      <a:pt x="85" y="294"/>
                    </a:cubicBezTo>
                    <a:close/>
                    <a:moveTo>
                      <a:pt x="85" y="294"/>
                    </a:moveTo>
                    <a:cubicBezTo>
                      <a:pt x="85" y="294"/>
                      <a:pt x="85" y="294"/>
                      <a:pt x="85" y="294"/>
                    </a:cubicBezTo>
                  </a:path>
                </a:pathLst>
              </a:custGeom>
              <a:solidFill>
                <a:srgbClr val="108136"/>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1" name="Freeform 6"/>
              <p:cNvSpPr>
                <a:spLocks noEditPoints="1"/>
              </p:cNvSpPr>
              <p:nvPr/>
            </p:nvSpPr>
            <p:spPr bwMode="auto">
              <a:xfrm>
                <a:off x="3885929" y="1916680"/>
                <a:ext cx="636419" cy="1238610"/>
              </a:xfrm>
              <a:custGeom>
                <a:avLst/>
                <a:gdLst/>
                <a:ahLst/>
                <a:cxnLst>
                  <a:cxn ang="0">
                    <a:pos x="84" y="293"/>
                  </a:cxn>
                  <a:cxn ang="0">
                    <a:pos x="1" y="327"/>
                  </a:cxn>
                  <a:cxn ang="0">
                    <a:pos x="169" y="0"/>
                  </a:cxn>
                  <a:cxn ang="0">
                    <a:pos x="169" y="329"/>
                  </a:cxn>
                  <a:cxn ang="0">
                    <a:pos x="84" y="293"/>
                  </a:cxn>
                  <a:cxn ang="0">
                    <a:pos x="84" y="293"/>
                  </a:cxn>
                  <a:cxn ang="0">
                    <a:pos x="84" y="293"/>
                  </a:cxn>
                </a:cxnLst>
                <a:rect l="0" t="0" r="r" b="b"/>
                <a:pathLst>
                  <a:path w="169" h="329">
                    <a:moveTo>
                      <a:pt x="84" y="293"/>
                    </a:moveTo>
                    <a:cubicBezTo>
                      <a:pt x="52" y="293"/>
                      <a:pt x="22" y="306"/>
                      <a:pt x="1" y="327"/>
                    </a:cubicBezTo>
                    <a:cubicBezTo>
                      <a:pt x="0" y="276"/>
                      <a:pt x="8" y="87"/>
                      <a:pt x="169" y="0"/>
                    </a:cubicBezTo>
                    <a:cubicBezTo>
                      <a:pt x="169" y="329"/>
                      <a:pt x="169" y="329"/>
                      <a:pt x="169" y="329"/>
                    </a:cubicBezTo>
                    <a:cubicBezTo>
                      <a:pt x="147" y="306"/>
                      <a:pt x="117" y="293"/>
                      <a:pt x="84" y="293"/>
                    </a:cubicBezTo>
                    <a:close/>
                    <a:moveTo>
                      <a:pt x="84" y="293"/>
                    </a:moveTo>
                    <a:cubicBezTo>
                      <a:pt x="84" y="293"/>
                      <a:pt x="84" y="293"/>
                      <a:pt x="84" y="293"/>
                    </a:cubicBezTo>
                  </a:path>
                </a:pathLst>
              </a:custGeom>
              <a:solidFill>
                <a:srgbClr val="8CC94C"/>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2" name="Freeform 7"/>
              <p:cNvSpPr>
                <a:spLocks noEditPoints="1"/>
              </p:cNvSpPr>
              <p:nvPr/>
            </p:nvSpPr>
            <p:spPr bwMode="auto">
              <a:xfrm>
                <a:off x="4621397" y="1916680"/>
                <a:ext cx="635281" cy="1238610"/>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rgbClr val="8CC94C"/>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3" name="Freeform 8"/>
              <p:cNvSpPr>
                <a:spLocks noEditPoints="1"/>
              </p:cNvSpPr>
              <p:nvPr/>
            </p:nvSpPr>
            <p:spPr bwMode="auto">
              <a:xfrm>
                <a:off x="4797864" y="1912126"/>
                <a:ext cx="1188589" cy="1251133"/>
              </a:xfrm>
              <a:custGeom>
                <a:avLst/>
                <a:gdLst/>
                <a:ahLst/>
                <a:cxnLst>
                  <a:cxn ang="0">
                    <a:pos x="229" y="294"/>
                  </a:cxn>
                  <a:cxn ang="0">
                    <a:pos x="147" y="327"/>
                  </a:cxn>
                  <a:cxn ang="0">
                    <a:pos x="0" y="0"/>
                  </a:cxn>
                  <a:cxn ang="0">
                    <a:pos x="316" y="332"/>
                  </a:cxn>
                  <a:cxn ang="0">
                    <a:pos x="229" y="294"/>
                  </a:cxn>
                  <a:cxn ang="0">
                    <a:pos x="229" y="294"/>
                  </a:cxn>
                  <a:cxn ang="0">
                    <a:pos x="229" y="294"/>
                  </a:cxn>
                </a:cxnLst>
                <a:rect l="0" t="0" r="r" b="b"/>
                <a:pathLst>
                  <a:path w="316" h="332">
                    <a:moveTo>
                      <a:pt x="229" y="294"/>
                    </a:moveTo>
                    <a:cubicBezTo>
                      <a:pt x="198" y="294"/>
                      <a:pt x="169" y="306"/>
                      <a:pt x="147" y="327"/>
                    </a:cubicBezTo>
                    <a:cubicBezTo>
                      <a:pt x="148" y="274"/>
                      <a:pt x="138" y="99"/>
                      <a:pt x="0" y="0"/>
                    </a:cubicBezTo>
                    <a:cubicBezTo>
                      <a:pt x="167" y="26"/>
                      <a:pt x="298" y="162"/>
                      <a:pt x="316" y="332"/>
                    </a:cubicBezTo>
                    <a:cubicBezTo>
                      <a:pt x="295" y="308"/>
                      <a:pt x="263" y="294"/>
                      <a:pt x="229" y="294"/>
                    </a:cubicBezTo>
                    <a:close/>
                    <a:moveTo>
                      <a:pt x="229" y="294"/>
                    </a:moveTo>
                    <a:cubicBezTo>
                      <a:pt x="229" y="294"/>
                      <a:pt x="229" y="294"/>
                      <a:pt x="229" y="294"/>
                    </a:cubicBezTo>
                  </a:path>
                </a:pathLst>
              </a:custGeom>
              <a:solidFill>
                <a:srgbClr val="108136"/>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4" name="Freeform 9"/>
              <p:cNvSpPr>
                <a:spLocks noEditPoints="1"/>
              </p:cNvSpPr>
              <p:nvPr/>
            </p:nvSpPr>
            <p:spPr bwMode="auto">
              <a:xfrm>
                <a:off x="4522348" y="3336300"/>
                <a:ext cx="494107" cy="1050769"/>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tx1">
                  <a:lumMod val="50000"/>
                  <a:lumOff val="50000"/>
                </a:schemeClr>
              </a:solidFill>
              <a:ln w="9525">
                <a:noFill/>
                <a:round/>
                <a:headEnd/>
                <a:tailEnd/>
              </a:ln>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sp>
            <p:nvSpPr>
              <p:cNvPr id="125" name="Freeform 10"/>
              <p:cNvSpPr>
                <a:spLocks noEditPoints="1"/>
              </p:cNvSpPr>
              <p:nvPr/>
            </p:nvSpPr>
            <p:spPr bwMode="auto">
              <a:xfrm>
                <a:off x="4522348" y="1634350"/>
                <a:ext cx="99049" cy="198086"/>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3">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tx1">
                  <a:lumMod val="50000"/>
                  <a:lumOff val="50000"/>
                </a:schemeClr>
              </a:solidFill>
              <a:ln w="9525">
                <a:noFill/>
                <a:round/>
                <a:headEnd/>
                <a:tailEnd/>
              </a:ln>
              <a:effectLst>
                <a:innerShdw blurRad="63500" dist="50800" dir="5400000">
                  <a:prstClr val="black">
                    <a:alpha val="50000"/>
                  </a:prstClr>
                </a:innerShdw>
              </a:effectLst>
            </p:spPr>
            <p:txBody>
              <a:bodyPr/>
              <a:lstStyle/>
              <a:p>
                <a:pPr defTabSz="964302" fontAlgn="auto">
                  <a:spcBef>
                    <a:spcPts val="0"/>
                  </a:spcBef>
                  <a:spcAft>
                    <a:spcPts val="0"/>
                  </a:spcAft>
                  <a:defRPr/>
                </a:pPr>
                <a:endParaRPr lang="en-US" dirty="0">
                  <a:latin typeface="微软雅黑" pitchFamily="34" charset="-122"/>
                  <a:ea typeface="微软雅黑" pitchFamily="34" charset="-122"/>
                </a:endParaRPr>
              </a:p>
            </p:txBody>
          </p:sp>
        </p:grpSp>
        <p:sp>
          <p:nvSpPr>
            <p:cNvPr id="116" name="Shape 1094"/>
            <p:cNvSpPr>
              <a:spLocks/>
            </p:cNvSpPr>
            <p:nvPr/>
          </p:nvSpPr>
          <p:spPr bwMode="auto">
            <a:xfrm>
              <a:off x="4568684" y="3131690"/>
              <a:ext cx="376996" cy="269235"/>
            </a:xfrm>
            <a:custGeom>
              <a:avLst/>
              <a:gdLst>
                <a:gd name="T0" fmla="*/ 3289953 w 21600"/>
                <a:gd name="T1" fmla="*/ 1677957 h 21600"/>
                <a:gd name="T2" fmla="*/ 3289953 w 21600"/>
                <a:gd name="T3" fmla="*/ 1677957 h 21600"/>
                <a:gd name="T4" fmla="*/ 3289953 w 21600"/>
                <a:gd name="T5" fmla="*/ 1677957 h 21600"/>
                <a:gd name="T6" fmla="*/ 3289953 w 21600"/>
                <a:gd name="T7" fmla="*/ 167795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bg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0179" tIns="40179" rIns="40179" bIns="40179" anchor="ctr"/>
            <a:lstStyle/>
            <a:p>
              <a:endParaRPr lang="zh-CN" altLang="en-US"/>
            </a:p>
          </p:txBody>
        </p:sp>
        <p:sp>
          <p:nvSpPr>
            <p:cNvPr id="117" name="Freeform 62"/>
            <p:cNvSpPr>
              <a:spLocks noEditPoints="1"/>
            </p:cNvSpPr>
            <p:nvPr/>
          </p:nvSpPr>
          <p:spPr bwMode="auto">
            <a:xfrm>
              <a:off x="5477986" y="3065772"/>
              <a:ext cx="320256" cy="360553"/>
            </a:xfrm>
            <a:custGeom>
              <a:avLst/>
              <a:gdLst>
                <a:gd name="T0" fmla="*/ 300480192 w 320"/>
                <a:gd name="T1" fmla="*/ 0 h 360"/>
                <a:gd name="T2" fmla="*/ 256409964 w 320"/>
                <a:gd name="T3" fmla="*/ 0 h 360"/>
                <a:gd name="T4" fmla="*/ 240384154 w 320"/>
                <a:gd name="T5" fmla="*/ 20061770 h 360"/>
                <a:gd name="T6" fmla="*/ 240384154 w 320"/>
                <a:gd name="T7" fmla="*/ 361106849 h 360"/>
                <a:gd name="T8" fmla="*/ 320512205 w 320"/>
                <a:gd name="T9" fmla="*/ 361106849 h 360"/>
                <a:gd name="T10" fmla="*/ 320512205 w 320"/>
                <a:gd name="T11" fmla="*/ 20061770 h 360"/>
                <a:gd name="T12" fmla="*/ 300480192 w 320"/>
                <a:gd name="T13" fmla="*/ 0 h 360"/>
                <a:gd name="T14" fmla="*/ 180288115 w 320"/>
                <a:gd name="T15" fmla="*/ 120368616 h 360"/>
                <a:gd name="T16" fmla="*/ 136217887 w 320"/>
                <a:gd name="T17" fmla="*/ 120368616 h 360"/>
                <a:gd name="T18" fmla="*/ 120192077 w 320"/>
                <a:gd name="T19" fmla="*/ 140430386 h 360"/>
                <a:gd name="T20" fmla="*/ 120192077 w 320"/>
                <a:gd name="T21" fmla="*/ 361106849 h 360"/>
                <a:gd name="T22" fmla="*/ 200320128 w 320"/>
                <a:gd name="T23" fmla="*/ 361106849 h 360"/>
                <a:gd name="T24" fmla="*/ 200320128 w 320"/>
                <a:gd name="T25" fmla="*/ 140430386 h 360"/>
                <a:gd name="T26" fmla="*/ 180288115 w 320"/>
                <a:gd name="T27" fmla="*/ 120368616 h 360"/>
                <a:gd name="T28" fmla="*/ 60096038 w 320"/>
                <a:gd name="T29" fmla="*/ 240738233 h 360"/>
                <a:gd name="T30" fmla="*/ 16025810 w 320"/>
                <a:gd name="T31" fmla="*/ 240738233 h 360"/>
                <a:gd name="T32" fmla="*/ 0 w 320"/>
                <a:gd name="T33" fmla="*/ 260799002 h 360"/>
                <a:gd name="T34" fmla="*/ 0 w 320"/>
                <a:gd name="T35" fmla="*/ 361106849 h 360"/>
                <a:gd name="T36" fmla="*/ 80128051 w 320"/>
                <a:gd name="T37" fmla="*/ 361106849 h 360"/>
                <a:gd name="T38" fmla="*/ 80128051 w 320"/>
                <a:gd name="T39" fmla="*/ 260799002 h 360"/>
                <a:gd name="T40" fmla="*/ 60096038 w 320"/>
                <a:gd name="T41" fmla="*/ 240738233 h 3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Shape 1090"/>
            <p:cNvSpPr>
              <a:spLocks/>
            </p:cNvSpPr>
            <p:nvPr/>
          </p:nvSpPr>
          <p:spPr bwMode="auto">
            <a:xfrm>
              <a:off x="6331218" y="3128517"/>
              <a:ext cx="396184" cy="336517"/>
            </a:xfrm>
            <a:custGeom>
              <a:avLst/>
              <a:gdLst>
                <a:gd name="T0" fmla="*/ 3633374 w 21600"/>
                <a:gd name="T1" fmla="*/ 2621390 h 21600"/>
                <a:gd name="T2" fmla="*/ 3633374 w 21600"/>
                <a:gd name="T3" fmla="*/ 2621390 h 21600"/>
                <a:gd name="T4" fmla="*/ 3633374 w 21600"/>
                <a:gd name="T5" fmla="*/ 2621390 h 21600"/>
                <a:gd name="T6" fmla="*/ 3633374 w 21600"/>
                <a:gd name="T7" fmla="*/ 262139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0179" tIns="40179" rIns="40179" bIns="40179" anchor="ctr"/>
            <a:lstStyle/>
            <a:p>
              <a:endParaRPr lang="zh-CN" altLang="en-US"/>
            </a:p>
          </p:txBody>
        </p:sp>
        <p:sp>
          <p:nvSpPr>
            <p:cNvPr id="119" name="Shape 1687"/>
            <p:cNvSpPr>
              <a:spLocks/>
            </p:cNvSpPr>
            <p:nvPr/>
          </p:nvSpPr>
          <p:spPr bwMode="auto">
            <a:xfrm>
              <a:off x="7266129" y="3116104"/>
              <a:ext cx="361315" cy="361342"/>
            </a:xfrm>
            <a:custGeom>
              <a:avLst/>
              <a:gdLst>
                <a:gd name="T0" fmla="*/ 3021965 w 21600"/>
                <a:gd name="T1" fmla="*/ 3022408 h 21600"/>
                <a:gd name="T2" fmla="*/ 3021965 w 21600"/>
                <a:gd name="T3" fmla="*/ 3022408 h 21600"/>
                <a:gd name="T4" fmla="*/ 3021965 w 21600"/>
                <a:gd name="T5" fmla="*/ 3022408 h 21600"/>
                <a:gd name="T6" fmla="*/ 3021965 w 21600"/>
                <a:gd name="T7" fmla="*/ 302240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40179" tIns="40179" rIns="40179" bIns="40179" anchor="ctr"/>
            <a:lstStyle/>
            <a:p>
              <a:endParaRPr lang="zh-CN" altLang="en-US"/>
            </a:p>
          </p:txBody>
        </p:sp>
      </p:grpSp>
      <p:sp>
        <p:nvSpPr>
          <p:cNvPr id="126" name="矩形 125"/>
          <p:cNvSpPr>
            <a:spLocks noChangeArrowheads="1"/>
          </p:cNvSpPr>
          <p:nvPr/>
        </p:nvSpPr>
        <p:spPr bwMode="auto">
          <a:xfrm>
            <a:off x="2813478" y="2243643"/>
            <a:ext cx="810274" cy="466693"/>
          </a:xfrm>
          <a:prstGeom prst="rect">
            <a:avLst/>
          </a:prstGeom>
          <a:noFill/>
          <a:ln w="9525">
            <a:noFill/>
            <a:miter lim="800000"/>
            <a:headEnd/>
            <a:tailEnd/>
          </a:ln>
        </p:spPr>
        <p:txBody>
          <a:bodyPr wrap="none" lIns="96419" tIns="48210" rIns="96419" bIns="48210">
            <a:spAutoFit/>
          </a:bodyPr>
          <a:lstStyle/>
          <a:p>
            <a:pPr algn="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Segoe UI Emoji" panose="020B0502040204020203" pitchFamily="34" charset="0"/>
              </a:rPr>
              <a:t>效率</a:t>
            </a:r>
            <a:endParaRPr lang="zh-CN" altLang="en-US" sz="2400" dirty="0">
              <a:solidFill>
                <a:schemeClr val="tx1">
                  <a:lumMod val="65000"/>
                  <a:lumOff val="35000"/>
                </a:schemeClr>
              </a:solidFill>
              <a:latin typeface="Franklin Gothic Book" panose="020B0503020102020204" pitchFamily="34" charset="0"/>
            </a:endParaRPr>
          </a:p>
        </p:txBody>
      </p:sp>
      <p:sp>
        <p:nvSpPr>
          <p:cNvPr id="127" name="矩形 47"/>
          <p:cNvSpPr>
            <a:spLocks noChangeArrowheads="1"/>
          </p:cNvSpPr>
          <p:nvPr/>
        </p:nvSpPr>
        <p:spPr bwMode="auto">
          <a:xfrm>
            <a:off x="1388815" y="2668866"/>
            <a:ext cx="2491074" cy="497023"/>
          </a:xfrm>
          <a:prstGeom prst="rect">
            <a:avLst/>
          </a:prstGeom>
          <a:noFill/>
          <a:ln w="25400">
            <a:noFill/>
            <a:miter lim="800000"/>
            <a:headEnd/>
            <a:tailEnd/>
          </a:ln>
        </p:spPr>
        <p:txBody>
          <a:bodyPr wrap="square" lIns="96419" tIns="48210" rIns="96419" bIns="48210">
            <a:spAutoFit/>
          </a:bodyPr>
          <a:lstStyle/>
          <a:p>
            <a:pPr algn="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效率高：在项目中，直接可以看到成型的产品。省去了和设计师沟通的环节。 </a:t>
            </a:r>
          </a:p>
        </p:txBody>
      </p:sp>
      <p:sp>
        <p:nvSpPr>
          <p:cNvPr id="128" name="矩形 127"/>
          <p:cNvSpPr>
            <a:spLocks noChangeArrowheads="1"/>
          </p:cNvSpPr>
          <p:nvPr/>
        </p:nvSpPr>
        <p:spPr bwMode="auto">
          <a:xfrm>
            <a:off x="9162992" y="2223140"/>
            <a:ext cx="810274" cy="466693"/>
          </a:xfrm>
          <a:prstGeom prst="rect">
            <a:avLst/>
          </a:prstGeom>
          <a:noFill/>
          <a:ln w="9525">
            <a:noFill/>
            <a:miter lim="800000"/>
            <a:headEnd/>
            <a:tailEnd/>
          </a:ln>
        </p:spPr>
        <p:txBody>
          <a:bodyPr wrap="none" lIns="96419" tIns="48210" rIns="96419" bIns="48210">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Segoe UI Emoji" panose="020B0502040204020203" pitchFamily="34" charset="0"/>
              </a:rPr>
              <a:t>灵活</a:t>
            </a:r>
            <a:endParaRPr lang="zh-CN" altLang="en-US" sz="2400" dirty="0">
              <a:solidFill>
                <a:schemeClr val="tx1">
                  <a:lumMod val="65000"/>
                  <a:lumOff val="35000"/>
                </a:schemeClr>
              </a:solidFill>
              <a:latin typeface="Franklin Gothic Book" panose="020B0503020102020204" pitchFamily="34" charset="0"/>
            </a:endParaRPr>
          </a:p>
        </p:txBody>
      </p:sp>
      <p:sp>
        <p:nvSpPr>
          <p:cNvPr id="129" name="矩形 47"/>
          <p:cNvSpPr>
            <a:spLocks noChangeArrowheads="1"/>
          </p:cNvSpPr>
          <p:nvPr/>
        </p:nvSpPr>
        <p:spPr bwMode="auto">
          <a:xfrm>
            <a:off x="9162991" y="2648363"/>
            <a:ext cx="2234936" cy="497023"/>
          </a:xfrm>
          <a:prstGeom prst="rect">
            <a:avLst/>
          </a:prstGeom>
          <a:noFill/>
          <a:ln w="25400">
            <a:noFill/>
            <a:miter lim="800000"/>
            <a:headEnd/>
            <a:tailEnd/>
          </a:ln>
        </p:spPr>
        <p:txBody>
          <a:bodyPr lIns="96419" tIns="48210" rIns="96419" bIns="4821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灵活，便捷：直接通过键盘上的键来控制摄像机的移动，即进行漫游</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30" name="矩形 129"/>
          <p:cNvSpPr>
            <a:spLocks noChangeArrowheads="1"/>
          </p:cNvSpPr>
          <p:nvPr/>
        </p:nvSpPr>
        <p:spPr bwMode="auto">
          <a:xfrm>
            <a:off x="8247929" y="4775278"/>
            <a:ext cx="810274" cy="466693"/>
          </a:xfrm>
          <a:prstGeom prst="rect">
            <a:avLst/>
          </a:prstGeom>
          <a:noFill/>
          <a:ln w="9525">
            <a:noFill/>
            <a:miter lim="800000"/>
            <a:headEnd/>
            <a:tailEnd/>
          </a:ln>
        </p:spPr>
        <p:txBody>
          <a:bodyPr wrap="none" lIns="96419" tIns="48210" rIns="96419" bIns="48210">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循环</a:t>
            </a:r>
          </a:p>
        </p:txBody>
      </p:sp>
      <p:sp>
        <p:nvSpPr>
          <p:cNvPr id="131" name="矩形 47"/>
          <p:cNvSpPr>
            <a:spLocks noChangeArrowheads="1"/>
          </p:cNvSpPr>
          <p:nvPr/>
        </p:nvSpPr>
        <p:spPr bwMode="auto">
          <a:xfrm>
            <a:off x="8247928" y="5200501"/>
            <a:ext cx="2234936" cy="286965"/>
          </a:xfrm>
          <a:prstGeom prst="rect">
            <a:avLst/>
          </a:prstGeom>
          <a:noFill/>
          <a:ln w="25400">
            <a:noFill/>
            <a:miter lim="800000"/>
            <a:headEnd/>
            <a:tailEnd/>
          </a:ln>
        </p:spPr>
        <p:txBody>
          <a:bodyPr lIns="96419" tIns="48210" rIns="96419" bIns="48210">
            <a:spAutoFit/>
          </a:body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我们的项目可循环可持续使用</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32" name="矩形 131"/>
          <p:cNvSpPr>
            <a:spLocks noChangeArrowheads="1"/>
          </p:cNvSpPr>
          <p:nvPr/>
        </p:nvSpPr>
        <p:spPr bwMode="auto">
          <a:xfrm>
            <a:off x="3681800" y="4839104"/>
            <a:ext cx="810274" cy="466693"/>
          </a:xfrm>
          <a:prstGeom prst="rect">
            <a:avLst/>
          </a:prstGeom>
          <a:noFill/>
          <a:ln w="9525">
            <a:noFill/>
            <a:miter lim="800000"/>
            <a:headEnd/>
            <a:tailEnd/>
          </a:ln>
        </p:spPr>
        <p:txBody>
          <a:bodyPr wrap="none" lIns="96419" tIns="48210" rIns="96419" bIns="48210">
            <a:spAutoFit/>
          </a:bodyPr>
          <a:lstStyle/>
          <a:p>
            <a:pPr algn="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ea typeface="Segoe UI Emoji" panose="020B0502040204020203" pitchFamily="34" charset="0"/>
              </a:rPr>
              <a:t>价值</a:t>
            </a:r>
            <a:endParaRPr lang="zh-CN" altLang="en-US" sz="2400" dirty="0">
              <a:solidFill>
                <a:schemeClr val="tx1">
                  <a:lumMod val="65000"/>
                  <a:lumOff val="35000"/>
                </a:schemeClr>
              </a:solidFill>
              <a:latin typeface="Franklin Gothic Book" panose="020B0503020102020204" pitchFamily="34" charset="0"/>
            </a:endParaRPr>
          </a:p>
        </p:txBody>
      </p:sp>
      <p:sp>
        <p:nvSpPr>
          <p:cNvPr id="133" name="矩形 47"/>
          <p:cNvSpPr>
            <a:spLocks noChangeArrowheads="1"/>
          </p:cNvSpPr>
          <p:nvPr/>
        </p:nvSpPr>
        <p:spPr bwMode="auto">
          <a:xfrm>
            <a:off x="2257137" y="5264327"/>
            <a:ext cx="2234936" cy="497023"/>
          </a:xfrm>
          <a:prstGeom prst="rect">
            <a:avLst/>
          </a:prstGeom>
          <a:noFill/>
          <a:ln w="25400">
            <a:noFill/>
            <a:miter lim="800000"/>
            <a:headEnd/>
            <a:tailEnd/>
          </a:ln>
        </p:spPr>
        <p:txBody>
          <a:bodyPr lIns="96419" tIns="48210" rIns="96419" bIns="48210">
            <a:spAutoFit/>
          </a:bodyPr>
          <a:lstStyle/>
          <a:p>
            <a:pPr algn="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项目使用价值高：有着大量的用户，且使用成本较低，易于推广</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7" name="矩形 46"/>
          <p:cNvSpPr/>
          <p:nvPr/>
        </p:nvSpPr>
        <p:spPr>
          <a:xfrm>
            <a:off x="5636530" y="559508"/>
            <a:ext cx="1585692" cy="253916"/>
          </a:xfrm>
          <a:prstGeom prst="rect">
            <a:avLst/>
          </a:prstGeom>
          <a:effectLst/>
        </p:spPr>
        <p:txBody>
          <a:bodyPr vert="horz" wrap="none">
            <a:spAutoFit/>
          </a:bodyPr>
          <a:lstStyle/>
          <a:p>
            <a:pPr algn="ctr"/>
            <a:r>
              <a:rPr lang="en-US" altLang="zh-CN" sz="1050" b="1" dirty="0">
                <a:solidFill>
                  <a:srgbClr val="8CC94C"/>
                </a:solidFill>
                <a:ea typeface="微软雅黑" panose="020B0503020204020204" pitchFamily="34" charset="-122"/>
              </a:rPr>
              <a:t>PROJECT INTRODUCTION</a:t>
            </a:r>
            <a:endParaRPr lang="zh-CN" altLang="en-US" sz="1050" b="1" dirty="0">
              <a:solidFill>
                <a:srgbClr val="8CC94C"/>
              </a:solidFill>
              <a:ea typeface="微软雅黑" panose="020B0503020204020204" pitchFamily="34" charset="-122"/>
            </a:endParaRPr>
          </a:p>
        </p:txBody>
      </p:sp>
      <p:sp>
        <p:nvSpPr>
          <p:cNvPr id="48" name="矩形 47"/>
          <p:cNvSpPr/>
          <p:nvPr/>
        </p:nvSpPr>
        <p:spPr>
          <a:xfrm>
            <a:off x="5875378" y="238969"/>
            <a:ext cx="1107996"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项目简介</a:t>
            </a:r>
          </a:p>
        </p:txBody>
      </p:sp>
      <p:sp>
        <p:nvSpPr>
          <p:cNvPr id="49" name="等腰三角形 48"/>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24767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p:cTn id="18" dur="500" fill="hold"/>
                                        <p:tgtEl>
                                          <p:spTgt spid="47"/>
                                        </p:tgtEl>
                                        <p:attrNameLst>
                                          <p:attrName>ppt_w</p:attrName>
                                        </p:attrNameLst>
                                      </p:cBhvr>
                                      <p:tavLst>
                                        <p:tav tm="0">
                                          <p:val>
                                            <p:fltVal val="0"/>
                                          </p:val>
                                        </p:tav>
                                        <p:tav tm="100000">
                                          <p:val>
                                            <p:strVal val="#ppt_w"/>
                                          </p:val>
                                        </p:tav>
                                      </p:tavLst>
                                    </p:anim>
                                    <p:anim calcmode="lin" valueType="num">
                                      <p:cBhvr>
                                        <p:cTn id="19" dur="500" fill="hold"/>
                                        <p:tgtEl>
                                          <p:spTgt spid="47"/>
                                        </p:tgtEl>
                                        <p:attrNameLst>
                                          <p:attrName>ppt_h</p:attrName>
                                        </p:attrNameLst>
                                      </p:cBhvr>
                                      <p:tavLst>
                                        <p:tav tm="0">
                                          <p:val>
                                            <p:fltVal val="0"/>
                                          </p:val>
                                        </p:tav>
                                        <p:tav tm="100000">
                                          <p:val>
                                            <p:strVal val="#ppt_h"/>
                                          </p:val>
                                        </p:tav>
                                      </p:tavLst>
                                    </p:anim>
                                    <p:animEffect transition="in" filter="fade">
                                      <p:cBhvr>
                                        <p:cTn id="20" dur="500"/>
                                        <p:tgtEl>
                                          <p:spTgt spid="47"/>
                                        </p:tgtEl>
                                      </p:cBhvr>
                                    </p:animEffect>
                                  </p:childTnLst>
                                </p:cTn>
                              </p:par>
                            </p:childTnLst>
                          </p:cTn>
                        </p:par>
                        <p:par>
                          <p:cTn id="21" fill="hold">
                            <p:stCondLst>
                              <p:cond delay="1000"/>
                            </p:stCondLst>
                            <p:childTnLst>
                              <p:par>
                                <p:cTn id="22" presetID="37" presetClass="entr" presetSubtype="0" fill="hold"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1000"/>
                                        <p:tgtEl>
                                          <p:spTgt spid="114"/>
                                        </p:tgtEl>
                                      </p:cBhvr>
                                    </p:animEffect>
                                    <p:anim calcmode="lin" valueType="num">
                                      <p:cBhvr>
                                        <p:cTn id="25" dur="1000" fill="hold"/>
                                        <p:tgtEl>
                                          <p:spTgt spid="114"/>
                                        </p:tgtEl>
                                        <p:attrNameLst>
                                          <p:attrName>ppt_x</p:attrName>
                                        </p:attrNameLst>
                                      </p:cBhvr>
                                      <p:tavLst>
                                        <p:tav tm="0">
                                          <p:val>
                                            <p:strVal val="#ppt_x"/>
                                          </p:val>
                                        </p:tav>
                                        <p:tav tm="100000">
                                          <p:val>
                                            <p:strVal val="#ppt_x"/>
                                          </p:val>
                                        </p:tav>
                                      </p:tavLst>
                                    </p:anim>
                                    <p:anim calcmode="lin" valueType="num">
                                      <p:cBhvr>
                                        <p:cTn id="26" dur="900" decel="100000" fill="hold"/>
                                        <p:tgtEl>
                                          <p:spTgt spid="114"/>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114"/>
                                        </p:tgtEl>
                                        <p:attrNameLst>
                                          <p:attrName>ppt_y</p:attrName>
                                        </p:attrNameLst>
                                      </p:cBhvr>
                                      <p:tavLst>
                                        <p:tav tm="0">
                                          <p:val>
                                            <p:strVal val="#ppt_y-.03"/>
                                          </p:val>
                                        </p:tav>
                                        <p:tav tm="100000">
                                          <p:val>
                                            <p:strVal val="#ppt_y"/>
                                          </p:val>
                                        </p:tav>
                                      </p:tavLst>
                                    </p:anim>
                                  </p:childTnLst>
                                </p:cTn>
                              </p:par>
                            </p:childTnLst>
                          </p:cTn>
                        </p:par>
                        <p:par>
                          <p:cTn id="28" fill="hold">
                            <p:stCondLst>
                              <p:cond delay="2000"/>
                            </p:stCondLst>
                            <p:childTnLst>
                              <p:par>
                                <p:cTn id="29" presetID="22" presetClass="entr" presetSubtype="2" fill="hold" nodeType="after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right)">
                                      <p:cBhvr>
                                        <p:cTn id="31" dur="500"/>
                                        <p:tgtEl>
                                          <p:spTgt spid="105"/>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slide(fromBottom)">
                                      <p:cBhvr>
                                        <p:cTn id="34" dur="500"/>
                                        <p:tgtEl>
                                          <p:spTgt spid="126"/>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slide(fromBottom)">
                                      <p:cBhvr>
                                        <p:cTn id="37" dur="500"/>
                                        <p:tgtEl>
                                          <p:spTgt spid="127"/>
                                        </p:tgtEl>
                                      </p:cBhvr>
                                    </p:animEffect>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wipe(left)">
                                      <p:cBhvr>
                                        <p:cTn id="41" dur="500"/>
                                        <p:tgtEl>
                                          <p:spTgt spid="102"/>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128"/>
                                        </p:tgtEl>
                                        <p:attrNameLst>
                                          <p:attrName>style.visibility</p:attrName>
                                        </p:attrNameLst>
                                      </p:cBhvr>
                                      <p:to>
                                        <p:strVal val="visible"/>
                                      </p:to>
                                    </p:set>
                                    <p:animEffect transition="in" filter="slide(fromBottom)">
                                      <p:cBhvr>
                                        <p:cTn id="44" dur="500"/>
                                        <p:tgtEl>
                                          <p:spTgt spid="128"/>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29"/>
                                        </p:tgtEl>
                                        <p:attrNameLst>
                                          <p:attrName>style.visibility</p:attrName>
                                        </p:attrNameLst>
                                      </p:cBhvr>
                                      <p:to>
                                        <p:strVal val="visible"/>
                                      </p:to>
                                    </p:set>
                                    <p:animEffect transition="in" filter="slide(fromBottom)">
                                      <p:cBhvr>
                                        <p:cTn id="47" dur="500"/>
                                        <p:tgtEl>
                                          <p:spTgt spid="129"/>
                                        </p:tgtEl>
                                      </p:cBhvr>
                                    </p:animEffect>
                                  </p:childTnLst>
                                </p:cTn>
                              </p:par>
                            </p:childTnLst>
                          </p:cTn>
                        </p:par>
                        <p:par>
                          <p:cTn id="48" fill="hold">
                            <p:stCondLst>
                              <p:cond delay="3000"/>
                            </p:stCondLst>
                            <p:childTnLst>
                              <p:par>
                                <p:cTn id="49" presetID="22" presetClass="entr" presetSubtype="1" fill="hold" nodeType="after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wipe(up)">
                                      <p:cBhvr>
                                        <p:cTn id="51" dur="500"/>
                                        <p:tgtEl>
                                          <p:spTgt spid="111"/>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132"/>
                                        </p:tgtEl>
                                        <p:attrNameLst>
                                          <p:attrName>style.visibility</p:attrName>
                                        </p:attrNameLst>
                                      </p:cBhvr>
                                      <p:to>
                                        <p:strVal val="visible"/>
                                      </p:to>
                                    </p:set>
                                    <p:animEffect transition="in" filter="slide(fromBottom)">
                                      <p:cBhvr>
                                        <p:cTn id="54" dur="500"/>
                                        <p:tgtEl>
                                          <p:spTgt spid="132"/>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133"/>
                                        </p:tgtEl>
                                        <p:attrNameLst>
                                          <p:attrName>style.visibility</p:attrName>
                                        </p:attrNameLst>
                                      </p:cBhvr>
                                      <p:to>
                                        <p:strVal val="visible"/>
                                      </p:to>
                                    </p:set>
                                    <p:animEffect transition="in" filter="slide(fromBottom)">
                                      <p:cBhvr>
                                        <p:cTn id="57" dur="500"/>
                                        <p:tgtEl>
                                          <p:spTgt spid="133"/>
                                        </p:tgtEl>
                                      </p:cBhvr>
                                    </p:animEffect>
                                  </p:childTnLst>
                                </p:cTn>
                              </p:par>
                            </p:childTnLst>
                          </p:cTn>
                        </p:par>
                        <p:par>
                          <p:cTn id="58" fill="hold">
                            <p:stCondLst>
                              <p:cond delay="3500"/>
                            </p:stCondLst>
                            <p:childTnLst>
                              <p:par>
                                <p:cTn id="59" presetID="22" presetClass="entr" presetSubtype="1" fill="hold" nodeType="after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wipe(up)">
                                      <p:cBhvr>
                                        <p:cTn id="61" dur="500"/>
                                        <p:tgtEl>
                                          <p:spTgt spid="108"/>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slide(fromBottom)">
                                      <p:cBhvr>
                                        <p:cTn id="64" dur="500"/>
                                        <p:tgtEl>
                                          <p:spTgt spid="130"/>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slide(fromBottom)">
                                      <p:cBhvr>
                                        <p:cTn id="67"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29" grpId="0"/>
      <p:bldP spid="130" grpId="0"/>
      <p:bldP spid="131" grpId="0"/>
      <p:bldP spid="132" grpId="0"/>
      <p:bldP spid="133" grpId="0"/>
      <p:bldP spid="47" grpId="0"/>
      <p:bldP spid="48" grpId="0"/>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50"/>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1179" y="1239697"/>
            <a:ext cx="6107571" cy="5992953"/>
          </a:xfrm>
          <a:prstGeom prst="rect">
            <a:avLst/>
          </a:prstGeom>
        </p:spPr>
      </p:pic>
      <p:grpSp>
        <p:nvGrpSpPr>
          <p:cNvPr id="12" name="Group 11"/>
          <p:cNvGrpSpPr/>
          <p:nvPr/>
        </p:nvGrpSpPr>
        <p:grpSpPr>
          <a:xfrm>
            <a:off x="7715180" y="3723476"/>
            <a:ext cx="216409" cy="455388"/>
            <a:chOff x="5486400" y="2571750"/>
            <a:chExt cx="285997" cy="400050"/>
          </a:xfrm>
        </p:grpSpPr>
        <p:cxnSp>
          <p:nvCxnSpPr>
            <p:cNvPr id="11" name="Straight Connector 10"/>
            <p:cNvCxnSpPr/>
            <p:nvPr/>
          </p:nvCxnSpPr>
          <p:spPr>
            <a:xfrm flipH="1">
              <a:off x="5486400" y="257175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19997" y="259080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2429114" y="4739564"/>
            <a:ext cx="216409" cy="455388"/>
            <a:chOff x="5486400" y="2571750"/>
            <a:chExt cx="285997" cy="400050"/>
          </a:xfrm>
        </p:grpSpPr>
        <p:cxnSp>
          <p:nvCxnSpPr>
            <p:cNvPr id="38" name="Straight Connector 37"/>
            <p:cNvCxnSpPr/>
            <p:nvPr/>
          </p:nvCxnSpPr>
          <p:spPr>
            <a:xfrm flipH="1">
              <a:off x="5486400" y="257175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619997" y="2590800"/>
              <a:ext cx="152400" cy="381000"/>
            </a:xfrm>
            <a:prstGeom prst="line">
              <a:avLst/>
            </a:prstGeom>
            <a:ln w="38100">
              <a:solidFill>
                <a:srgbClr val="8CC94C"/>
              </a:solidFill>
            </a:ln>
          </p:spPr>
          <p:style>
            <a:lnRef idx="1">
              <a:schemeClr val="accent1"/>
            </a:lnRef>
            <a:fillRef idx="0">
              <a:schemeClr val="accent1"/>
            </a:fillRef>
            <a:effectRef idx="0">
              <a:schemeClr val="accent1"/>
            </a:effectRef>
            <a:fontRef idx="minor">
              <a:schemeClr val="tx1"/>
            </a:fontRef>
          </p:style>
        </p:cxnSp>
      </p:grpSp>
      <p:sp>
        <p:nvSpPr>
          <p:cNvPr id="13" name="文本框 13"/>
          <p:cNvSpPr txBox="1">
            <a:spLocks noChangeArrowheads="1"/>
          </p:cNvSpPr>
          <p:nvPr/>
        </p:nvSpPr>
        <p:spPr bwMode="auto">
          <a:xfrm>
            <a:off x="9669735" y="3452354"/>
            <a:ext cx="10081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defRPr/>
            </a:pPr>
            <a:r>
              <a:rPr lang="en-US" altLang="zh-CN" sz="7200" dirty="0">
                <a:solidFill>
                  <a:srgbClr val="108136"/>
                </a:solidFill>
                <a:latin typeface="Agency FB" panose="020B0503020202020204" pitchFamily="34" charset="0"/>
              </a:rPr>
              <a:t>03</a:t>
            </a:r>
            <a:endParaRPr lang="zh-CN" altLang="en-US" sz="7200" dirty="0">
              <a:solidFill>
                <a:srgbClr val="108136"/>
              </a:solidFill>
              <a:latin typeface="Agency FB" panose="020B0503020202020204" pitchFamily="34" charset="0"/>
            </a:endParaRPr>
          </a:p>
        </p:txBody>
      </p:sp>
      <p:sp>
        <p:nvSpPr>
          <p:cNvPr id="14" name="文本框 66"/>
          <p:cNvSpPr txBox="1">
            <a:spLocks noChangeArrowheads="1"/>
          </p:cNvSpPr>
          <p:nvPr/>
        </p:nvSpPr>
        <p:spPr bwMode="auto">
          <a:xfrm>
            <a:off x="9248141" y="449740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buNone/>
            </a:pPr>
            <a:r>
              <a:rPr lang="zh-CN" altLang="en-US" sz="3200" dirty="0">
                <a:solidFill>
                  <a:srgbClr val="108136"/>
                </a:solidFill>
                <a:latin typeface="微软雅黑" panose="020B0503020204020204" pitchFamily="34" charset="-122"/>
                <a:ea typeface="微软雅黑" panose="020B0503020204020204" pitchFamily="34" charset="-122"/>
              </a:rPr>
              <a:t>开发过程</a:t>
            </a:r>
          </a:p>
        </p:txBody>
      </p:sp>
    </p:spTree>
    <p:extLst>
      <p:ext uri="{BB962C8B-B14F-4D97-AF65-F5344CB8AC3E}">
        <p14:creationId xmlns:p14="http://schemas.microsoft.com/office/powerpoint/2010/main" val="36433012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par>
                                <p:cTn id="18" presetID="22" presetClass="entr" presetSubtype="1"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up)">
                                      <p:cBhvr>
                                        <p:cTn id="20" dur="500"/>
                                        <p:tgtEl>
                                          <p:spTgt spid="36"/>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3"/>
                                        </p:tgtEl>
                                        <p:attrNameLst>
                                          <p:attrName>ppt_y</p:attrName>
                                        </p:attrNameLst>
                                      </p:cBhvr>
                                      <p:tavLst>
                                        <p:tav tm="0">
                                          <p:val>
                                            <p:strVal val="#ppt_y"/>
                                          </p:val>
                                        </p:tav>
                                        <p:tav tm="100000">
                                          <p:val>
                                            <p:strVal val="#ppt_y"/>
                                          </p:val>
                                        </p:tav>
                                      </p:tavLst>
                                    </p:anim>
                                    <p:anim calcmode="lin" valueType="num">
                                      <p:cBhvr>
                                        <p:cTn id="2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3"/>
                                        </p:tgtEl>
                                      </p:cBhvr>
                                    </p:animEffect>
                                  </p:childTnLst>
                                </p:cTn>
                              </p:par>
                            </p:childTnLst>
                          </p:cTn>
                        </p:par>
                        <p:par>
                          <p:cTn id="29" fill="hold">
                            <p:stCondLst>
                              <p:cond delay="2050"/>
                            </p:stCondLst>
                            <p:childTnLst>
                              <p:par>
                                <p:cTn id="30" presetID="12" presetClass="entr" presetSubtype="4"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ppt_y</p:attrName>
                                        </p:attrNameLst>
                                      </p:cBhvr>
                                      <p:tavLst>
                                        <p:tav tm="0">
                                          <p:val>
                                            <p:strVal val="#ppt_y+#ppt_h*1.125000"/>
                                          </p:val>
                                        </p:tav>
                                        <p:tav tm="100000">
                                          <p:val>
                                            <p:strVal val="#ppt_y"/>
                                          </p:val>
                                        </p:tav>
                                      </p:tavLst>
                                    </p:anim>
                                    <p:animEffect transition="in" filter="wipe(up)">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p:nvPr/>
        </p:nvSpPr>
        <p:spPr>
          <a:xfrm rot="293950">
            <a:off x="5373682" y="5237495"/>
            <a:ext cx="3198481" cy="330968"/>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solidFill>
          <a:ln w="25400" cap="flat" cmpd="sng" algn="ctr">
            <a:noFill/>
            <a:prstDash val="solid"/>
          </a:ln>
          <a:effectLst>
            <a:outerShdw blurRad="190500" dist="63500" dir="2700000" algn="tl" rotWithShape="0">
              <a:prstClr val="black">
                <a:alpha val="40000"/>
              </a:prstClr>
            </a:outerShdw>
          </a:effectLst>
        </p:spPr>
        <p:txBody>
          <a:bodyPr rtlCol="0" anchor="ctr"/>
          <a:lstStyle/>
          <a:p>
            <a:pPr algn="ctr" defTabSz="964230" fontAlgn="auto">
              <a:lnSpc>
                <a:spcPct val="130000"/>
              </a:lnSpc>
              <a:spcBef>
                <a:spcPts val="0"/>
              </a:spcBef>
              <a:spcAft>
                <a:spcPts val="0"/>
              </a:spcAft>
              <a:defRPr/>
            </a:pPr>
            <a:endParaRPr lang="en-US" sz="2953" kern="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1"/>
          <p:cNvSpPr/>
          <p:nvPr/>
        </p:nvSpPr>
        <p:spPr>
          <a:xfrm rot="19913209">
            <a:off x="5054652" y="4547147"/>
            <a:ext cx="1936622" cy="322989"/>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solidFill>
          <a:ln w="25400" cap="flat" cmpd="sng" algn="ctr">
            <a:noFill/>
            <a:prstDash val="solid"/>
          </a:ln>
          <a:effectLst>
            <a:outerShdw blurRad="190500" dist="63500" dir="2700000" algn="tl" rotWithShape="0">
              <a:prstClr val="black">
                <a:alpha val="40000"/>
              </a:prstClr>
            </a:outerShdw>
          </a:effectLst>
        </p:spPr>
        <p:txBody>
          <a:bodyPr rtlCol="0" anchor="ctr"/>
          <a:lstStyle/>
          <a:p>
            <a:pPr algn="ctr" defTabSz="964230" fontAlgn="auto">
              <a:lnSpc>
                <a:spcPct val="130000"/>
              </a:lnSpc>
              <a:spcBef>
                <a:spcPts val="0"/>
              </a:spcBef>
              <a:spcAft>
                <a:spcPts val="0"/>
              </a:spcAft>
              <a:defRPr/>
            </a:pPr>
            <a:endParaRPr lang="en-US" sz="2953" kern="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矩形 1"/>
          <p:cNvSpPr/>
          <p:nvPr/>
        </p:nvSpPr>
        <p:spPr>
          <a:xfrm rot="708470">
            <a:off x="4675926" y="3765074"/>
            <a:ext cx="2400695" cy="322989"/>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solidFill>
          <a:ln w="25400" cap="flat" cmpd="sng" algn="ctr">
            <a:noFill/>
            <a:prstDash val="solid"/>
          </a:ln>
          <a:effectLst>
            <a:outerShdw blurRad="190500" dist="63500" dir="2700000" algn="tl" rotWithShape="0">
              <a:prstClr val="black">
                <a:alpha val="40000"/>
              </a:prstClr>
            </a:outerShdw>
          </a:effectLst>
        </p:spPr>
        <p:txBody>
          <a:bodyPr rtlCol="0" anchor="ctr"/>
          <a:lstStyle/>
          <a:p>
            <a:pPr algn="ctr" defTabSz="964230" fontAlgn="auto">
              <a:lnSpc>
                <a:spcPct val="130000"/>
              </a:lnSpc>
              <a:spcBef>
                <a:spcPts val="0"/>
              </a:spcBef>
              <a:spcAft>
                <a:spcPts val="0"/>
              </a:spcAft>
              <a:defRPr/>
            </a:pPr>
            <a:endParaRPr lang="en-US" sz="2953" kern="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1"/>
          <p:cNvSpPr/>
          <p:nvPr/>
        </p:nvSpPr>
        <p:spPr>
          <a:xfrm rot="293950">
            <a:off x="4753172" y="2102445"/>
            <a:ext cx="3198481" cy="330968"/>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solidFill>
          <a:ln w="25400" cap="flat" cmpd="sng" algn="ctr">
            <a:noFill/>
            <a:prstDash val="solid"/>
          </a:ln>
          <a:effectLst>
            <a:outerShdw blurRad="190500" dist="63500" dir="2700000" algn="tl" rotWithShape="0">
              <a:prstClr val="black">
                <a:alpha val="40000"/>
              </a:prstClr>
            </a:outerShdw>
          </a:effectLst>
        </p:spPr>
        <p:txBody>
          <a:bodyPr rtlCol="0" anchor="ctr"/>
          <a:lstStyle/>
          <a:p>
            <a:pPr algn="ctr" defTabSz="964230" fontAlgn="auto">
              <a:lnSpc>
                <a:spcPct val="130000"/>
              </a:lnSpc>
              <a:spcBef>
                <a:spcPts val="0"/>
              </a:spcBef>
              <a:spcAft>
                <a:spcPts val="0"/>
              </a:spcAft>
              <a:defRPr/>
            </a:pPr>
            <a:endParaRPr lang="en-US" sz="2953" kern="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1"/>
          <p:cNvSpPr/>
          <p:nvPr/>
        </p:nvSpPr>
        <p:spPr>
          <a:xfrm rot="20453418">
            <a:off x="4074257" y="2936558"/>
            <a:ext cx="3837817" cy="422336"/>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chemeClr val="bg1"/>
          </a:solidFill>
          <a:ln w="25400" cap="flat" cmpd="sng" algn="ctr">
            <a:noFill/>
            <a:prstDash val="solid"/>
          </a:ln>
          <a:effectLst>
            <a:outerShdw blurRad="190500" dist="63500" dir="2700000" algn="tl" rotWithShape="0">
              <a:prstClr val="black">
                <a:alpha val="40000"/>
              </a:prstClr>
            </a:outerShdw>
          </a:effectLst>
        </p:spPr>
        <p:txBody>
          <a:bodyPr rtlCol="0" anchor="ctr"/>
          <a:lstStyle/>
          <a:p>
            <a:pPr algn="ctr" defTabSz="964230" fontAlgn="auto">
              <a:lnSpc>
                <a:spcPct val="130000"/>
              </a:lnSpc>
              <a:spcBef>
                <a:spcPts val="0"/>
              </a:spcBef>
              <a:spcAft>
                <a:spcPts val="0"/>
              </a:spcAft>
              <a:defRPr/>
            </a:pPr>
            <a:endParaRPr lang="en-US" sz="2953" kern="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3" name="组合 52"/>
          <p:cNvGrpSpPr/>
          <p:nvPr/>
        </p:nvGrpSpPr>
        <p:grpSpPr>
          <a:xfrm>
            <a:off x="4044518" y="1627122"/>
            <a:ext cx="790560" cy="803909"/>
            <a:chOff x="1101935" y="1054869"/>
            <a:chExt cx="1369556" cy="1392682"/>
          </a:xfrm>
        </p:grpSpPr>
        <p:sp>
          <p:nvSpPr>
            <p:cNvPr id="54"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8CC94C"/>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8CC94C"/>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8" name="组合 67"/>
          <p:cNvGrpSpPr/>
          <p:nvPr/>
        </p:nvGrpSpPr>
        <p:grpSpPr>
          <a:xfrm>
            <a:off x="7245348" y="1778938"/>
            <a:ext cx="1260224" cy="1281504"/>
            <a:chOff x="1101935" y="1054869"/>
            <a:chExt cx="1369556" cy="1392682"/>
          </a:xfrm>
        </p:grpSpPr>
        <p:sp>
          <p:nvSpPr>
            <p:cNvPr id="69"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108036"/>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108036"/>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1" name="组合 70"/>
          <p:cNvGrpSpPr/>
          <p:nvPr/>
        </p:nvGrpSpPr>
        <p:grpSpPr>
          <a:xfrm>
            <a:off x="3416458" y="3070786"/>
            <a:ext cx="1304827" cy="1326858"/>
            <a:chOff x="1101935" y="1054869"/>
            <a:chExt cx="1369556" cy="1392682"/>
          </a:xfrm>
        </p:grpSpPr>
        <p:sp>
          <p:nvSpPr>
            <p:cNvPr id="72"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8CC94C"/>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8CC94C"/>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组合 73"/>
          <p:cNvGrpSpPr/>
          <p:nvPr/>
        </p:nvGrpSpPr>
        <p:grpSpPr>
          <a:xfrm>
            <a:off x="6753902" y="3779635"/>
            <a:ext cx="746258" cy="758858"/>
            <a:chOff x="1101935" y="1054869"/>
            <a:chExt cx="1369556" cy="1392682"/>
          </a:xfrm>
        </p:grpSpPr>
        <p:sp>
          <p:nvSpPr>
            <p:cNvPr id="75"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108036"/>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108036"/>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7" name="组合 76"/>
          <p:cNvGrpSpPr/>
          <p:nvPr/>
        </p:nvGrpSpPr>
        <p:grpSpPr>
          <a:xfrm>
            <a:off x="4725328" y="4808208"/>
            <a:ext cx="746258" cy="758858"/>
            <a:chOff x="1101935" y="1054869"/>
            <a:chExt cx="1369556" cy="1392682"/>
          </a:xfrm>
        </p:grpSpPr>
        <p:sp>
          <p:nvSpPr>
            <p:cNvPr id="78"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8CC94C"/>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8CC94C"/>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0" name="组合 79"/>
          <p:cNvGrpSpPr/>
          <p:nvPr/>
        </p:nvGrpSpPr>
        <p:grpSpPr>
          <a:xfrm>
            <a:off x="8230433" y="4986112"/>
            <a:ext cx="973842" cy="990286"/>
            <a:chOff x="1101935" y="1054869"/>
            <a:chExt cx="1369556" cy="1392682"/>
          </a:xfrm>
        </p:grpSpPr>
        <p:sp>
          <p:nvSpPr>
            <p:cNvPr id="81" name="椭圆 28"/>
            <p:cNvSpPr/>
            <p:nvPr/>
          </p:nvSpPr>
          <p:spPr>
            <a:xfrm>
              <a:off x="1101935" y="1054869"/>
              <a:ext cx="1369556" cy="1392682"/>
            </a:xfrm>
            <a:prstGeom prst="ellipse">
              <a:avLst/>
            </a:prstGeom>
            <a:gradFill flip="none" rotWithShape="1">
              <a:gsLst>
                <a:gs pos="100000">
                  <a:schemeClr val="bg1">
                    <a:shade val="67500"/>
                    <a:satMod val="115000"/>
                  </a:schemeClr>
                </a:gs>
                <a:gs pos="0">
                  <a:schemeClr val="bg1">
                    <a:shade val="100000"/>
                    <a:satMod val="115000"/>
                  </a:schemeClr>
                </a:gs>
              </a:gsLst>
              <a:lin ang="2700000" scaled="1"/>
              <a:tileRect/>
            </a:gradFill>
            <a:ln w="76200" cap="flat" cmpd="sng" algn="ctr">
              <a:solidFill>
                <a:srgbClr val="108036"/>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椭圆 29"/>
            <p:cNvSpPr/>
            <p:nvPr/>
          </p:nvSpPr>
          <p:spPr>
            <a:xfrm>
              <a:off x="1250079" y="1205514"/>
              <a:ext cx="1073269" cy="1091392"/>
            </a:xfrm>
            <a:prstGeom prst="ellipse">
              <a:avLst/>
            </a:prstGeom>
            <a:gradFill flip="none" rotWithShape="1">
              <a:gsLst>
                <a:gs pos="100000">
                  <a:schemeClr val="bg1">
                    <a:shade val="67500"/>
                    <a:satMod val="115000"/>
                  </a:schemeClr>
                </a:gs>
                <a:gs pos="0">
                  <a:schemeClr val="bg1">
                    <a:shade val="100000"/>
                    <a:satMod val="115000"/>
                  </a:schemeClr>
                </a:gs>
              </a:gsLst>
              <a:lin ang="13500000" scaled="1"/>
              <a:tileRect/>
            </a:gradFill>
            <a:ln w="25400" cap="flat" cmpd="sng" algn="ctr">
              <a:solidFill>
                <a:srgbClr val="108036"/>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defRPr/>
              </a:pPr>
              <a:endParaRPr lang="en-US" sz="1898"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TextBox 170"/>
          <p:cNvSpPr txBox="1"/>
          <p:nvPr/>
        </p:nvSpPr>
        <p:spPr>
          <a:xfrm>
            <a:off x="9453711" y="5169627"/>
            <a:ext cx="2990417" cy="466704"/>
          </a:xfrm>
          <a:prstGeom prst="rect">
            <a:avLst/>
          </a:prstGeom>
          <a:noFill/>
        </p:spPr>
        <p:txBody>
          <a:bodyPr wrap="square" lIns="96431" tIns="48215" rIns="96431" bIns="48215" rtlCol="0">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项目选题</a:t>
            </a:r>
          </a:p>
        </p:txBody>
      </p:sp>
      <p:sp>
        <p:nvSpPr>
          <p:cNvPr id="29" name="TextBox 170"/>
          <p:cNvSpPr txBox="1"/>
          <p:nvPr/>
        </p:nvSpPr>
        <p:spPr>
          <a:xfrm>
            <a:off x="1442647" y="5081706"/>
            <a:ext cx="3083732" cy="466704"/>
          </a:xfrm>
          <a:prstGeom prst="rect">
            <a:avLst/>
          </a:prstGeom>
          <a:noFill/>
        </p:spPr>
        <p:txBody>
          <a:bodyPr wrap="square" lIns="96431" tIns="48215" rIns="96431" bIns="48215" rtlCol="0">
            <a:spAutoFit/>
          </a:bodyPr>
          <a:lstStyle/>
          <a:p>
            <a:pPr algn="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建立原型</a:t>
            </a:r>
          </a:p>
        </p:txBody>
      </p:sp>
      <p:sp>
        <p:nvSpPr>
          <p:cNvPr id="31" name="TextBox 170"/>
          <p:cNvSpPr txBox="1"/>
          <p:nvPr/>
        </p:nvSpPr>
        <p:spPr>
          <a:xfrm>
            <a:off x="7657700" y="3847629"/>
            <a:ext cx="2430227" cy="466704"/>
          </a:xfrm>
          <a:prstGeom prst="rect">
            <a:avLst/>
          </a:prstGeom>
          <a:noFill/>
        </p:spPr>
        <p:txBody>
          <a:bodyPr wrap="square" lIns="96431" tIns="48215" rIns="96431" bIns="48215" rtlCol="0">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调研与分析</a:t>
            </a:r>
          </a:p>
        </p:txBody>
      </p:sp>
      <p:sp>
        <p:nvSpPr>
          <p:cNvPr id="33" name="TextBox 170"/>
          <p:cNvSpPr txBox="1"/>
          <p:nvPr/>
        </p:nvSpPr>
        <p:spPr>
          <a:xfrm>
            <a:off x="390811" y="3614277"/>
            <a:ext cx="2992472" cy="466704"/>
          </a:xfrm>
          <a:prstGeom prst="rect">
            <a:avLst/>
          </a:prstGeom>
          <a:noFill/>
        </p:spPr>
        <p:txBody>
          <a:bodyPr wrap="square" lIns="96431" tIns="48215" rIns="96431" bIns="48215" rtlCol="0">
            <a:spAutoFit/>
          </a:bodyPr>
          <a:lstStyle/>
          <a:p>
            <a:pPr algn="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系统设计</a:t>
            </a:r>
          </a:p>
        </p:txBody>
      </p:sp>
      <p:sp>
        <p:nvSpPr>
          <p:cNvPr id="35" name="TextBox 170"/>
          <p:cNvSpPr txBox="1"/>
          <p:nvPr/>
        </p:nvSpPr>
        <p:spPr>
          <a:xfrm>
            <a:off x="8666242" y="2110721"/>
            <a:ext cx="2990417" cy="466704"/>
          </a:xfrm>
          <a:prstGeom prst="rect">
            <a:avLst/>
          </a:prstGeom>
          <a:noFill/>
        </p:spPr>
        <p:txBody>
          <a:bodyPr wrap="square" lIns="96431" tIns="48215" rIns="96431" bIns="48215" rtlCol="0">
            <a:spAutoFit/>
          </a:bodyPr>
          <a:lstStyle/>
          <a:p>
            <a:pP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详细设计</a:t>
            </a:r>
          </a:p>
        </p:txBody>
      </p:sp>
      <p:sp>
        <p:nvSpPr>
          <p:cNvPr id="37" name="TextBox 170"/>
          <p:cNvSpPr txBox="1"/>
          <p:nvPr/>
        </p:nvSpPr>
        <p:spPr>
          <a:xfrm>
            <a:off x="222107" y="1853282"/>
            <a:ext cx="3514986" cy="466704"/>
          </a:xfrm>
          <a:prstGeom prst="rect">
            <a:avLst/>
          </a:prstGeom>
          <a:noFill/>
        </p:spPr>
        <p:txBody>
          <a:bodyPr wrap="square" lIns="96431" tIns="48215" rIns="96431" bIns="48215" rtlCol="0">
            <a:spAutoFit/>
          </a:bodyPr>
          <a:lstStyle/>
          <a:p>
            <a:pPr algn="r" fontAlgn="auto">
              <a:spcBef>
                <a:spcPts val="0"/>
              </a:spcBef>
              <a:spcAft>
                <a:spcPts val="0"/>
              </a:spcAft>
              <a:defRPr/>
            </a:pPr>
            <a:r>
              <a:rPr lang="zh-CN" altLang="en-US" sz="2400" dirty="0">
                <a:solidFill>
                  <a:schemeClr val="tx1">
                    <a:lumMod val="65000"/>
                    <a:lumOff val="35000"/>
                  </a:schemeClr>
                </a:solidFill>
                <a:latin typeface="Franklin Gothic Book" panose="020B0503020102020204" pitchFamily="34" charset="0"/>
              </a:rPr>
              <a:t>实现过程</a:t>
            </a:r>
          </a:p>
        </p:txBody>
      </p:sp>
      <p:sp>
        <p:nvSpPr>
          <p:cNvPr id="46" name="矩形 45"/>
          <p:cNvSpPr/>
          <p:nvPr/>
        </p:nvSpPr>
        <p:spPr>
          <a:xfrm>
            <a:off x="5604470" y="559508"/>
            <a:ext cx="1649812"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DEVELOPMENT PROCESS</a:t>
            </a:r>
            <a:endParaRPr lang="zh-CN" altLang="en-US" sz="1050" b="1" dirty="0">
              <a:solidFill>
                <a:srgbClr val="8CC94C"/>
              </a:solidFill>
              <a:latin typeface="+mj-lt"/>
              <a:ea typeface="微软雅黑" panose="020B0503020204020204" pitchFamily="34" charset="-122"/>
            </a:endParaRPr>
          </a:p>
        </p:txBody>
      </p:sp>
      <p:sp>
        <p:nvSpPr>
          <p:cNvPr id="47" name="矩形 46"/>
          <p:cNvSpPr/>
          <p:nvPr/>
        </p:nvSpPr>
        <p:spPr>
          <a:xfrm>
            <a:off x="5875378" y="238969"/>
            <a:ext cx="1107996"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开发过程</a:t>
            </a:r>
          </a:p>
        </p:txBody>
      </p:sp>
      <p:sp>
        <p:nvSpPr>
          <p:cNvPr id="48" name="等腰三角形 47"/>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38479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500" fill="hold"/>
                                        <p:tgtEl>
                                          <p:spTgt spid="47"/>
                                        </p:tgtEl>
                                        <p:attrNameLst>
                                          <p:attrName>ppt_w</p:attrName>
                                        </p:attrNameLst>
                                      </p:cBhvr>
                                      <p:tavLst>
                                        <p:tav tm="0">
                                          <p:val>
                                            <p:fltVal val="0"/>
                                          </p:val>
                                        </p:tav>
                                        <p:tav tm="100000">
                                          <p:val>
                                            <p:strVal val="#ppt_w"/>
                                          </p:val>
                                        </p:tav>
                                      </p:tavLst>
                                    </p:anim>
                                    <p:anim calcmode="lin" valueType="num">
                                      <p:cBhvr>
                                        <p:cTn id="14" dur="500" fill="hold"/>
                                        <p:tgtEl>
                                          <p:spTgt spid="47"/>
                                        </p:tgtEl>
                                        <p:attrNameLst>
                                          <p:attrName>ppt_h</p:attrName>
                                        </p:attrNameLst>
                                      </p:cBhvr>
                                      <p:tavLst>
                                        <p:tav tm="0">
                                          <p:val>
                                            <p:fltVal val="0"/>
                                          </p:val>
                                        </p:tav>
                                        <p:tav tm="100000">
                                          <p:val>
                                            <p:strVal val="#ppt_h"/>
                                          </p:val>
                                        </p:tav>
                                      </p:tavLst>
                                    </p:anim>
                                    <p:animEffect transition="in" filter="fade">
                                      <p:cBhvr>
                                        <p:cTn id="15" dur="500"/>
                                        <p:tgtEl>
                                          <p:spTgt spid="4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 calcmode="lin" valueType="num">
                                      <p:cBhvr>
                                        <p:cTn id="18" dur="500" fill="hold"/>
                                        <p:tgtEl>
                                          <p:spTgt spid="46"/>
                                        </p:tgtEl>
                                        <p:attrNameLst>
                                          <p:attrName>ppt_w</p:attrName>
                                        </p:attrNameLst>
                                      </p:cBhvr>
                                      <p:tavLst>
                                        <p:tav tm="0">
                                          <p:val>
                                            <p:fltVal val="0"/>
                                          </p:val>
                                        </p:tav>
                                        <p:tav tm="100000">
                                          <p:val>
                                            <p:strVal val="#ppt_w"/>
                                          </p:val>
                                        </p:tav>
                                      </p:tavLst>
                                    </p:anim>
                                    <p:anim calcmode="lin" valueType="num">
                                      <p:cBhvr>
                                        <p:cTn id="19" dur="500" fill="hold"/>
                                        <p:tgtEl>
                                          <p:spTgt spid="46"/>
                                        </p:tgtEl>
                                        <p:attrNameLst>
                                          <p:attrName>ppt_h</p:attrName>
                                        </p:attrNameLst>
                                      </p:cBhvr>
                                      <p:tavLst>
                                        <p:tav tm="0">
                                          <p:val>
                                            <p:fltVal val="0"/>
                                          </p:val>
                                        </p:tav>
                                        <p:tav tm="100000">
                                          <p:val>
                                            <p:strVal val="#ppt_h"/>
                                          </p:val>
                                        </p:tav>
                                      </p:tavLst>
                                    </p:anim>
                                    <p:animEffect transition="in" filter="fade">
                                      <p:cBhvr>
                                        <p:cTn id="20" dur="500"/>
                                        <p:tgtEl>
                                          <p:spTgt spid="46"/>
                                        </p:tgtEl>
                                      </p:cBhvr>
                                    </p:animEffect>
                                  </p:childTnLst>
                                </p:cTn>
                              </p:par>
                            </p:childTnLst>
                          </p:cTn>
                        </p:par>
                        <p:par>
                          <p:cTn id="21" fill="hold">
                            <p:stCondLst>
                              <p:cond delay="1000"/>
                            </p:stCondLst>
                            <p:childTnLst>
                              <p:par>
                                <p:cTn id="22" presetID="23" presetClass="entr" presetSubtype="16" fill="hold" nodeType="afterEffect">
                                  <p:stCondLst>
                                    <p:cond delay="0"/>
                                  </p:stCondLst>
                                  <p:childTnLst>
                                    <p:set>
                                      <p:cBhvr>
                                        <p:cTn id="23" dur="1" fill="hold">
                                          <p:stCondLst>
                                            <p:cond delay="0"/>
                                          </p:stCondLst>
                                        </p:cTn>
                                        <p:tgtEl>
                                          <p:spTgt spid="80"/>
                                        </p:tgtEl>
                                        <p:attrNameLst>
                                          <p:attrName>style.visibility</p:attrName>
                                        </p:attrNameLst>
                                      </p:cBhvr>
                                      <p:to>
                                        <p:strVal val="visible"/>
                                      </p:to>
                                    </p:set>
                                    <p:anim calcmode="lin" valueType="num">
                                      <p:cBhvr>
                                        <p:cTn id="24" dur="500" fill="hold"/>
                                        <p:tgtEl>
                                          <p:spTgt spid="80"/>
                                        </p:tgtEl>
                                        <p:attrNameLst>
                                          <p:attrName>ppt_w</p:attrName>
                                        </p:attrNameLst>
                                      </p:cBhvr>
                                      <p:tavLst>
                                        <p:tav tm="0">
                                          <p:val>
                                            <p:fltVal val="0"/>
                                          </p:val>
                                        </p:tav>
                                        <p:tav tm="100000">
                                          <p:val>
                                            <p:strVal val="#ppt_w"/>
                                          </p:val>
                                        </p:tav>
                                      </p:tavLst>
                                    </p:anim>
                                    <p:anim calcmode="lin" valueType="num">
                                      <p:cBhvr>
                                        <p:cTn id="25" dur="500" fill="hold"/>
                                        <p:tgtEl>
                                          <p:spTgt spid="80"/>
                                        </p:tgtEl>
                                        <p:attrNameLst>
                                          <p:attrName>ppt_h</p:attrName>
                                        </p:attrNameLst>
                                      </p:cBhvr>
                                      <p:tavLst>
                                        <p:tav tm="0">
                                          <p:val>
                                            <p:fltVal val="0"/>
                                          </p:val>
                                        </p:tav>
                                        <p:tav tm="100000">
                                          <p:val>
                                            <p:strVal val="#ppt_h"/>
                                          </p:val>
                                        </p:tav>
                                      </p:tavLst>
                                    </p:anim>
                                  </p:childTnLst>
                                </p:cTn>
                              </p:par>
                            </p:childTnLst>
                          </p:cTn>
                        </p:par>
                        <p:par>
                          <p:cTn id="26" fill="hold">
                            <p:stCondLst>
                              <p:cond delay="1500"/>
                            </p:stCondLst>
                            <p:childTnLst>
                              <p:par>
                                <p:cTn id="27" presetID="12" presetClass="entr" presetSubtype="2"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p:tgtEl>
                                          <p:spTgt spid="27"/>
                                        </p:tgtEl>
                                        <p:attrNameLst>
                                          <p:attrName>ppt_x</p:attrName>
                                        </p:attrNameLst>
                                      </p:cBhvr>
                                      <p:tavLst>
                                        <p:tav tm="0">
                                          <p:val>
                                            <p:strVal val="#ppt_x+#ppt_w*1.125000"/>
                                          </p:val>
                                        </p:tav>
                                        <p:tav tm="100000">
                                          <p:val>
                                            <p:strVal val="#ppt_x"/>
                                          </p:val>
                                        </p:tav>
                                      </p:tavLst>
                                    </p:anim>
                                    <p:animEffect transition="in" filter="wipe(left)">
                                      <p:cBhvr>
                                        <p:cTn id="30" dur="500"/>
                                        <p:tgtEl>
                                          <p:spTgt spid="27"/>
                                        </p:tgtEl>
                                      </p:cBhvr>
                                    </p:animEffect>
                                  </p:childTnLst>
                                </p:cTn>
                              </p:par>
                            </p:childTnLst>
                          </p:cTn>
                        </p:par>
                        <p:par>
                          <p:cTn id="31" fill="hold">
                            <p:stCondLst>
                              <p:cond delay="2000"/>
                            </p:stCondLst>
                            <p:childTnLst>
                              <p:par>
                                <p:cTn id="32" presetID="22" presetClass="entr" presetSubtype="2"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right)">
                                      <p:cBhvr>
                                        <p:cTn id="34" dur="500"/>
                                        <p:tgtEl>
                                          <p:spTgt spid="5"/>
                                        </p:tgtEl>
                                      </p:cBhvr>
                                    </p:animEffect>
                                  </p:childTnLst>
                                </p:cTn>
                              </p:par>
                            </p:childTnLst>
                          </p:cTn>
                        </p:par>
                        <p:par>
                          <p:cTn id="35" fill="hold">
                            <p:stCondLst>
                              <p:cond delay="2500"/>
                            </p:stCondLst>
                            <p:childTnLst>
                              <p:par>
                                <p:cTn id="36" presetID="23" presetClass="entr" presetSubtype="16" fill="hold" nodeType="afterEffect">
                                  <p:stCondLst>
                                    <p:cond delay="0"/>
                                  </p:stCondLst>
                                  <p:childTnLst>
                                    <p:set>
                                      <p:cBhvr>
                                        <p:cTn id="37" dur="1" fill="hold">
                                          <p:stCondLst>
                                            <p:cond delay="0"/>
                                          </p:stCondLst>
                                        </p:cTn>
                                        <p:tgtEl>
                                          <p:spTgt spid="77"/>
                                        </p:tgtEl>
                                        <p:attrNameLst>
                                          <p:attrName>style.visibility</p:attrName>
                                        </p:attrNameLst>
                                      </p:cBhvr>
                                      <p:to>
                                        <p:strVal val="visible"/>
                                      </p:to>
                                    </p:set>
                                    <p:anim calcmode="lin" valueType="num">
                                      <p:cBhvr>
                                        <p:cTn id="38" dur="500" fill="hold"/>
                                        <p:tgtEl>
                                          <p:spTgt spid="77"/>
                                        </p:tgtEl>
                                        <p:attrNameLst>
                                          <p:attrName>ppt_w</p:attrName>
                                        </p:attrNameLst>
                                      </p:cBhvr>
                                      <p:tavLst>
                                        <p:tav tm="0">
                                          <p:val>
                                            <p:fltVal val="0"/>
                                          </p:val>
                                        </p:tav>
                                        <p:tav tm="100000">
                                          <p:val>
                                            <p:strVal val="#ppt_w"/>
                                          </p:val>
                                        </p:tav>
                                      </p:tavLst>
                                    </p:anim>
                                    <p:anim calcmode="lin" valueType="num">
                                      <p:cBhvr>
                                        <p:cTn id="39" dur="500" fill="hold"/>
                                        <p:tgtEl>
                                          <p:spTgt spid="77"/>
                                        </p:tgtEl>
                                        <p:attrNameLst>
                                          <p:attrName>ppt_h</p:attrName>
                                        </p:attrNameLst>
                                      </p:cBhvr>
                                      <p:tavLst>
                                        <p:tav tm="0">
                                          <p:val>
                                            <p:fltVal val="0"/>
                                          </p:val>
                                        </p:tav>
                                        <p:tav tm="100000">
                                          <p:val>
                                            <p:strVal val="#ppt_h"/>
                                          </p:val>
                                        </p:tav>
                                      </p:tavLst>
                                    </p:anim>
                                  </p:childTnLst>
                                </p:cTn>
                              </p:par>
                            </p:childTnLst>
                          </p:cTn>
                        </p:par>
                        <p:par>
                          <p:cTn id="40" fill="hold">
                            <p:stCondLst>
                              <p:cond delay="3000"/>
                            </p:stCondLst>
                            <p:childTnLst>
                              <p:par>
                                <p:cTn id="41" presetID="12" presetClass="entr" presetSubtype="8"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p:tgtEl>
                                          <p:spTgt spid="29"/>
                                        </p:tgtEl>
                                        <p:attrNameLst>
                                          <p:attrName>ppt_x</p:attrName>
                                        </p:attrNameLst>
                                      </p:cBhvr>
                                      <p:tavLst>
                                        <p:tav tm="0">
                                          <p:val>
                                            <p:strVal val="#ppt_x-#ppt_w*1.125000"/>
                                          </p:val>
                                        </p:tav>
                                        <p:tav tm="100000">
                                          <p:val>
                                            <p:strVal val="#ppt_x"/>
                                          </p:val>
                                        </p:tav>
                                      </p:tavLst>
                                    </p:anim>
                                    <p:animEffect transition="in" filter="wipe(right)">
                                      <p:cBhvr>
                                        <p:cTn id="44" dur="500"/>
                                        <p:tgtEl>
                                          <p:spTgt spid="29"/>
                                        </p:tgtEl>
                                      </p:cBhvr>
                                    </p:animEffect>
                                  </p:childTnLst>
                                </p:cTn>
                              </p:par>
                            </p:childTnLst>
                          </p:cTn>
                        </p:par>
                        <p:par>
                          <p:cTn id="45" fill="hold">
                            <p:stCondLst>
                              <p:cond delay="3500"/>
                            </p:stCondLst>
                            <p:childTnLst>
                              <p:par>
                                <p:cTn id="46" presetID="22" presetClass="entr" presetSubtype="8"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par>
                          <p:cTn id="49" fill="hold">
                            <p:stCondLst>
                              <p:cond delay="4000"/>
                            </p:stCondLst>
                            <p:childTnLst>
                              <p:par>
                                <p:cTn id="50" presetID="23" presetClass="entr" presetSubtype="16" fill="hold" nodeType="afterEffect">
                                  <p:stCondLst>
                                    <p:cond delay="0"/>
                                  </p:stCondLst>
                                  <p:childTnLst>
                                    <p:set>
                                      <p:cBhvr>
                                        <p:cTn id="51" dur="1" fill="hold">
                                          <p:stCondLst>
                                            <p:cond delay="0"/>
                                          </p:stCondLst>
                                        </p:cTn>
                                        <p:tgtEl>
                                          <p:spTgt spid="74"/>
                                        </p:tgtEl>
                                        <p:attrNameLst>
                                          <p:attrName>style.visibility</p:attrName>
                                        </p:attrNameLst>
                                      </p:cBhvr>
                                      <p:to>
                                        <p:strVal val="visible"/>
                                      </p:to>
                                    </p:set>
                                    <p:anim calcmode="lin" valueType="num">
                                      <p:cBhvr>
                                        <p:cTn id="52" dur="500" fill="hold"/>
                                        <p:tgtEl>
                                          <p:spTgt spid="74"/>
                                        </p:tgtEl>
                                        <p:attrNameLst>
                                          <p:attrName>ppt_w</p:attrName>
                                        </p:attrNameLst>
                                      </p:cBhvr>
                                      <p:tavLst>
                                        <p:tav tm="0">
                                          <p:val>
                                            <p:fltVal val="0"/>
                                          </p:val>
                                        </p:tav>
                                        <p:tav tm="100000">
                                          <p:val>
                                            <p:strVal val="#ppt_w"/>
                                          </p:val>
                                        </p:tav>
                                      </p:tavLst>
                                    </p:anim>
                                    <p:anim calcmode="lin" valueType="num">
                                      <p:cBhvr>
                                        <p:cTn id="53" dur="500" fill="hold"/>
                                        <p:tgtEl>
                                          <p:spTgt spid="74"/>
                                        </p:tgtEl>
                                        <p:attrNameLst>
                                          <p:attrName>ppt_h</p:attrName>
                                        </p:attrNameLst>
                                      </p:cBhvr>
                                      <p:tavLst>
                                        <p:tav tm="0">
                                          <p:val>
                                            <p:fltVal val="0"/>
                                          </p:val>
                                        </p:tav>
                                        <p:tav tm="100000">
                                          <p:val>
                                            <p:strVal val="#ppt_h"/>
                                          </p:val>
                                        </p:tav>
                                      </p:tavLst>
                                    </p:anim>
                                  </p:childTnLst>
                                </p:cTn>
                              </p:par>
                            </p:childTnLst>
                          </p:cTn>
                        </p:par>
                        <p:par>
                          <p:cTn id="54" fill="hold">
                            <p:stCondLst>
                              <p:cond delay="4500"/>
                            </p:stCondLst>
                            <p:childTnLst>
                              <p:par>
                                <p:cTn id="55" presetID="12" presetClass="entr" presetSubtype="2"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p:tgtEl>
                                          <p:spTgt spid="31"/>
                                        </p:tgtEl>
                                        <p:attrNameLst>
                                          <p:attrName>ppt_x</p:attrName>
                                        </p:attrNameLst>
                                      </p:cBhvr>
                                      <p:tavLst>
                                        <p:tav tm="0">
                                          <p:val>
                                            <p:strVal val="#ppt_x+#ppt_w*1.125000"/>
                                          </p:val>
                                        </p:tav>
                                        <p:tav tm="100000">
                                          <p:val>
                                            <p:strVal val="#ppt_x"/>
                                          </p:val>
                                        </p:tav>
                                      </p:tavLst>
                                    </p:anim>
                                    <p:animEffect transition="in" filter="wipe(left)">
                                      <p:cBhvr>
                                        <p:cTn id="58" dur="500"/>
                                        <p:tgtEl>
                                          <p:spTgt spid="31"/>
                                        </p:tgtEl>
                                      </p:cBhvr>
                                    </p:animEffect>
                                  </p:childTnLst>
                                </p:cTn>
                              </p:par>
                            </p:childTnLst>
                          </p:cTn>
                        </p:par>
                        <p:par>
                          <p:cTn id="59" fill="hold">
                            <p:stCondLst>
                              <p:cond delay="5000"/>
                            </p:stCondLst>
                            <p:childTnLst>
                              <p:par>
                                <p:cTn id="60" presetID="22" presetClass="entr" presetSubtype="2"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right)">
                                      <p:cBhvr>
                                        <p:cTn id="62" dur="500"/>
                                        <p:tgtEl>
                                          <p:spTgt spid="7"/>
                                        </p:tgtEl>
                                      </p:cBhvr>
                                    </p:animEffect>
                                  </p:childTnLst>
                                </p:cTn>
                              </p:par>
                            </p:childTnLst>
                          </p:cTn>
                        </p:par>
                        <p:par>
                          <p:cTn id="63" fill="hold">
                            <p:stCondLst>
                              <p:cond delay="5500"/>
                            </p:stCondLst>
                            <p:childTnLst>
                              <p:par>
                                <p:cTn id="64" presetID="23" presetClass="entr" presetSubtype="16" fill="hold" nodeType="afterEffect">
                                  <p:stCondLst>
                                    <p:cond delay="0"/>
                                  </p:stCondLst>
                                  <p:childTnLst>
                                    <p:set>
                                      <p:cBhvr>
                                        <p:cTn id="65" dur="1" fill="hold">
                                          <p:stCondLst>
                                            <p:cond delay="0"/>
                                          </p:stCondLst>
                                        </p:cTn>
                                        <p:tgtEl>
                                          <p:spTgt spid="71"/>
                                        </p:tgtEl>
                                        <p:attrNameLst>
                                          <p:attrName>style.visibility</p:attrName>
                                        </p:attrNameLst>
                                      </p:cBhvr>
                                      <p:to>
                                        <p:strVal val="visible"/>
                                      </p:to>
                                    </p:set>
                                    <p:anim calcmode="lin" valueType="num">
                                      <p:cBhvr>
                                        <p:cTn id="66" dur="500" fill="hold"/>
                                        <p:tgtEl>
                                          <p:spTgt spid="71"/>
                                        </p:tgtEl>
                                        <p:attrNameLst>
                                          <p:attrName>ppt_w</p:attrName>
                                        </p:attrNameLst>
                                      </p:cBhvr>
                                      <p:tavLst>
                                        <p:tav tm="0">
                                          <p:val>
                                            <p:fltVal val="0"/>
                                          </p:val>
                                        </p:tav>
                                        <p:tav tm="100000">
                                          <p:val>
                                            <p:strVal val="#ppt_w"/>
                                          </p:val>
                                        </p:tav>
                                      </p:tavLst>
                                    </p:anim>
                                    <p:anim calcmode="lin" valueType="num">
                                      <p:cBhvr>
                                        <p:cTn id="67" dur="500" fill="hold"/>
                                        <p:tgtEl>
                                          <p:spTgt spid="71"/>
                                        </p:tgtEl>
                                        <p:attrNameLst>
                                          <p:attrName>ppt_h</p:attrName>
                                        </p:attrNameLst>
                                      </p:cBhvr>
                                      <p:tavLst>
                                        <p:tav tm="0">
                                          <p:val>
                                            <p:fltVal val="0"/>
                                          </p:val>
                                        </p:tav>
                                        <p:tav tm="100000">
                                          <p:val>
                                            <p:strVal val="#ppt_h"/>
                                          </p:val>
                                        </p:tav>
                                      </p:tavLst>
                                    </p:anim>
                                  </p:childTnLst>
                                </p:cTn>
                              </p:par>
                            </p:childTnLst>
                          </p:cTn>
                        </p:par>
                        <p:par>
                          <p:cTn id="68" fill="hold">
                            <p:stCondLst>
                              <p:cond delay="6000"/>
                            </p:stCondLst>
                            <p:childTnLst>
                              <p:par>
                                <p:cTn id="69" presetID="12" presetClass="entr" presetSubtype="8"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p:tgtEl>
                                          <p:spTgt spid="33"/>
                                        </p:tgtEl>
                                        <p:attrNameLst>
                                          <p:attrName>ppt_x</p:attrName>
                                        </p:attrNameLst>
                                      </p:cBhvr>
                                      <p:tavLst>
                                        <p:tav tm="0">
                                          <p:val>
                                            <p:strVal val="#ppt_x-#ppt_w*1.125000"/>
                                          </p:val>
                                        </p:tav>
                                        <p:tav tm="100000">
                                          <p:val>
                                            <p:strVal val="#ppt_x"/>
                                          </p:val>
                                        </p:tav>
                                      </p:tavLst>
                                    </p:anim>
                                    <p:animEffect transition="in" filter="wipe(right)">
                                      <p:cBhvr>
                                        <p:cTn id="72" dur="500"/>
                                        <p:tgtEl>
                                          <p:spTgt spid="33"/>
                                        </p:tgtEl>
                                      </p:cBhvr>
                                    </p:animEffect>
                                  </p:childTnLst>
                                </p:cTn>
                              </p:par>
                            </p:childTnLst>
                          </p:cTn>
                        </p:par>
                        <p:par>
                          <p:cTn id="73" fill="hold">
                            <p:stCondLst>
                              <p:cond delay="6500"/>
                            </p:stCondLst>
                            <p:childTnLst>
                              <p:par>
                                <p:cTn id="74" presetID="22" presetClass="entr" presetSubtype="8"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7000"/>
                            </p:stCondLst>
                            <p:childTnLst>
                              <p:par>
                                <p:cTn id="78" presetID="23" presetClass="entr" presetSubtype="16" fill="hold" nodeType="afterEffect">
                                  <p:stCondLst>
                                    <p:cond delay="0"/>
                                  </p:stCondLst>
                                  <p:childTnLst>
                                    <p:set>
                                      <p:cBhvr>
                                        <p:cTn id="79" dur="1" fill="hold">
                                          <p:stCondLst>
                                            <p:cond delay="0"/>
                                          </p:stCondLst>
                                        </p:cTn>
                                        <p:tgtEl>
                                          <p:spTgt spid="68"/>
                                        </p:tgtEl>
                                        <p:attrNameLst>
                                          <p:attrName>style.visibility</p:attrName>
                                        </p:attrNameLst>
                                      </p:cBhvr>
                                      <p:to>
                                        <p:strVal val="visible"/>
                                      </p:to>
                                    </p:set>
                                    <p:anim calcmode="lin" valueType="num">
                                      <p:cBhvr>
                                        <p:cTn id="80" dur="500" fill="hold"/>
                                        <p:tgtEl>
                                          <p:spTgt spid="68"/>
                                        </p:tgtEl>
                                        <p:attrNameLst>
                                          <p:attrName>ppt_w</p:attrName>
                                        </p:attrNameLst>
                                      </p:cBhvr>
                                      <p:tavLst>
                                        <p:tav tm="0">
                                          <p:val>
                                            <p:fltVal val="0"/>
                                          </p:val>
                                        </p:tav>
                                        <p:tav tm="100000">
                                          <p:val>
                                            <p:strVal val="#ppt_w"/>
                                          </p:val>
                                        </p:tav>
                                      </p:tavLst>
                                    </p:anim>
                                    <p:anim calcmode="lin" valueType="num">
                                      <p:cBhvr>
                                        <p:cTn id="81" dur="500" fill="hold"/>
                                        <p:tgtEl>
                                          <p:spTgt spid="68"/>
                                        </p:tgtEl>
                                        <p:attrNameLst>
                                          <p:attrName>ppt_h</p:attrName>
                                        </p:attrNameLst>
                                      </p:cBhvr>
                                      <p:tavLst>
                                        <p:tav tm="0">
                                          <p:val>
                                            <p:fltVal val="0"/>
                                          </p:val>
                                        </p:tav>
                                        <p:tav tm="100000">
                                          <p:val>
                                            <p:strVal val="#ppt_h"/>
                                          </p:val>
                                        </p:tav>
                                      </p:tavLst>
                                    </p:anim>
                                  </p:childTnLst>
                                </p:cTn>
                              </p:par>
                            </p:childTnLst>
                          </p:cTn>
                        </p:par>
                        <p:par>
                          <p:cTn id="82" fill="hold">
                            <p:stCondLst>
                              <p:cond delay="7500"/>
                            </p:stCondLst>
                            <p:childTnLst>
                              <p:par>
                                <p:cTn id="83" presetID="12" presetClass="entr" presetSubtype="2" fill="hold" grpId="0" nodeType="after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additive="base">
                                        <p:cTn id="85" dur="500"/>
                                        <p:tgtEl>
                                          <p:spTgt spid="35"/>
                                        </p:tgtEl>
                                        <p:attrNameLst>
                                          <p:attrName>ppt_x</p:attrName>
                                        </p:attrNameLst>
                                      </p:cBhvr>
                                      <p:tavLst>
                                        <p:tav tm="0">
                                          <p:val>
                                            <p:strVal val="#ppt_x+#ppt_w*1.125000"/>
                                          </p:val>
                                        </p:tav>
                                        <p:tav tm="100000">
                                          <p:val>
                                            <p:strVal val="#ppt_x"/>
                                          </p:val>
                                        </p:tav>
                                      </p:tavLst>
                                    </p:anim>
                                    <p:animEffect transition="in" filter="wipe(left)">
                                      <p:cBhvr>
                                        <p:cTn id="86" dur="500"/>
                                        <p:tgtEl>
                                          <p:spTgt spid="35"/>
                                        </p:tgtEl>
                                      </p:cBhvr>
                                    </p:animEffect>
                                  </p:childTnLst>
                                </p:cTn>
                              </p:par>
                            </p:childTnLst>
                          </p:cTn>
                        </p:par>
                        <p:par>
                          <p:cTn id="87" fill="hold">
                            <p:stCondLst>
                              <p:cond delay="8000"/>
                            </p:stCondLst>
                            <p:childTnLst>
                              <p:par>
                                <p:cTn id="88" presetID="22" presetClass="entr" presetSubtype="2"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right)">
                                      <p:cBhvr>
                                        <p:cTn id="90" dur="500"/>
                                        <p:tgtEl>
                                          <p:spTgt spid="8"/>
                                        </p:tgtEl>
                                      </p:cBhvr>
                                    </p:animEffect>
                                  </p:childTnLst>
                                </p:cTn>
                              </p:par>
                            </p:childTnLst>
                          </p:cTn>
                        </p:par>
                        <p:par>
                          <p:cTn id="91" fill="hold">
                            <p:stCondLst>
                              <p:cond delay="8500"/>
                            </p:stCondLst>
                            <p:childTnLst>
                              <p:par>
                                <p:cTn id="92" presetID="23" presetClass="entr" presetSubtype="16" fill="hold" nodeType="afterEffect">
                                  <p:stCondLst>
                                    <p:cond delay="0"/>
                                  </p:stCondLst>
                                  <p:childTnLst>
                                    <p:set>
                                      <p:cBhvr>
                                        <p:cTn id="93" dur="1" fill="hold">
                                          <p:stCondLst>
                                            <p:cond delay="0"/>
                                          </p:stCondLst>
                                        </p:cTn>
                                        <p:tgtEl>
                                          <p:spTgt spid="53"/>
                                        </p:tgtEl>
                                        <p:attrNameLst>
                                          <p:attrName>style.visibility</p:attrName>
                                        </p:attrNameLst>
                                      </p:cBhvr>
                                      <p:to>
                                        <p:strVal val="visible"/>
                                      </p:to>
                                    </p:set>
                                    <p:anim calcmode="lin" valueType="num">
                                      <p:cBhvr>
                                        <p:cTn id="94" dur="500" fill="hold"/>
                                        <p:tgtEl>
                                          <p:spTgt spid="53"/>
                                        </p:tgtEl>
                                        <p:attrNameLst>
                                          <p:attrName>ppt_w</p:attrName>
                                        </p:attrNameLst>
                                      </p:cBhvr>
                                      <p:tavLst>
                                        <p:tav tm="0">
                                          <p:val>
                                            <p:fltVal val="0"/>
                                          </p:val>
                                        </p:tav>
                                        <p:tav tm="100000">
                                          <p:val>
                                            <p:strVal val="#ppt_w"/>
                                          </p:val>
                                        </p:tav>
                                      </p:tavLst>
                                    </p:anim>
                                    <p:anim calcmode="lin" valueType="num">
                                      <p:cBhvr>
                                        <p:cTn id="95" dur="500" fill="hold"/>
                                        <p:tgtEl>
                                          <p:spTgt spid="53"/>
                                        </p:tgtEl>
                                        <p:attrNameLst>
                                          <p:attrName>ppt_h</p:attrName>
                                        </p:attrNameLst>
                                      </p:cBhvr>
                                      <p:tavLst>
                                        <p:tav tm="0">
                                          <p:val>
                                            <p:fltVal val="0"/>
                                          </p:val>
                                        </p:tav>
                                        <p:tav tm="100000">
                                          <p:val>
                                            <p:strVal val="#ppt_h"/>
                                          </p:val>
                                        </p:tav>
                                      </p:tavLst>
                                    </p:anim>
                                  </p:childTnLst>
                                </p:cTn>
                              </p:par>
                            </p:childTnLst>
                          </p:cTn>
                        </p:par>
                        <p:par>
                          <p:cTn id="96" fill="hold">
                            <p:stCondLst>
                              <p:cond delay="9000"/>
                            </p:stCondLst>
                            <p:childTnLst>
                              <p:par>
                                <p:cTn id="97" presetID="12" presetClass="entr" presetSubtype="8" fill="hold" grpId="0" nodeType="after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additive="base">
                                        <p:cTn id="99" dur="500"/>
                                        <p:tgtEl>
                                          <p:spTgt spid="37"/>
                                        </p:tgtEl>
                                        <p:attrNameLst>
                                          <p:attrName>ppt_x</p:attrName>
                                        </p:attrNameLst>
                                      </p:cBhvr>
                                      <p:tavLst>
                                        <p:tav tm="0">
                                          <p:val>
                                            <p:strVal val="#ppt_x-#ppt_w*1.125000"/>
                                          </p:val>
                                        </p:tav>
                                        <p:tav tm="100000">
                                          <p:val>
                                            <p:strVal val="#ppt_x"/>
                                          </p:val>
                                        </p:tav>
                                      </p:tavLst>
                                    </p:anim>
                                    <p:animEffect transition="in" filter="wipe(right)">
                                      <p:cBhvr>
                                        <p:cTn id="10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27" grpId="0"/>
      <p:bldP spid="29" grpId="0"/>
      <p:bldP spid="31" grpId="0"/>
      <p:bldP spid="33" grpId="0"/>
      <p:bldP spid="35" grpId="0"/>
      <p:bldP spid="37" grpId="0"/>
      <p:bldP spid="46" grpId="0"/>
      <p:bldP spid="47" grpId="0"/>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Freeform 5"/>
          <p:cNvSpPr>
            <a:spLocks noEditPoints="1"/>
          </p:cNvSpPr>
          <p:nvPr/>
        </p:nvSpPr>
        <p:spPr bwMode="auto">
          <a:xfrm>
            <a:off x="1035233" y="2355487"/>
            <a:ext cx="3948667" cy="3375005"/>
          </a:xfrm>
          <a:custGeom>
            <a:avLst/>
            <a:gdLst/>
            <a:ahLst/>
            <a:cxnLst>
              <a:cxn ang="0">
                <a:pos x="585" y="0"/>
              </a:cxn>
              <a:cxn ang="0">
                <a:pos x="0" y="2016"/>
              </a:cxn>
              <a:cxn ang="0">
                <a:pos x="1769" y="1749"/>
              </a:cxn>
              <a:cxn ang="0">
                <a:pos x="585" y="0"/>
              </a:cxn>
              <a:cxn ang="0">
                <a:pos x="624" y="254"/>
              </a:cxn>
              <a:cxn ang="0">
                <a:pos x="1587" y="1683"/>
              </a:cxn>
              <a:cxn ang="0">
                <a:pos x="149" y="1905"/>
              </a:cxn>
              <a:cxn ang="0">
                <a:pos x="624" y="254"/>
              </a:cxn>
            </a:cxnLst>
            <a:rect l="0" t="0" r="r" b="b"/>
            <a:pathLst>
              <a:path w="1769" h="2016">
                <a:moveTo>
                  <a:pt x="585" y="0"/>
                </a:moveTo>
                <a:lnTo>
                  <a:pt x="0" y="2016"/>
                </a:lnTo>
                <a:lnTo>
                  <a:pt x="1769" y="1749"/>
                </a:lnTo>
                <a:lnTo>
                  <a:pt x="585" y="0"/>
                </a:lnTo>
                <a:close/>
                <a:moveTo>
                  <a:pt x="624" y="254"/>
                </a:moveTo>
                <a:lnTo>
                  <a:pt x="1587" y="1683"/>
                </a:lnTo>
                <a:lnTo>
                  <a:pt x="149" y="1905"/>
                </a:lnTo>
                <a:lnTo>
                  <a:pt x="624" y="254"/>
                </a:lnTo>
                <a:close/>
              </a:path>
            </a:pathLst>
          </a:custGeom>
          <a:solidFill>
            <a:srgbClr val="108036"/>
          </a:solidFill>
          <a:ln w="9525">
            <a:noFill/>
            <a:round/>
            <a:headEnd/>
            <a:tailEnd/>
          </a:ln>
        </p:spPr>
        <p:txBody>
          <a:bodyPr vert="horz" wrap="square" lIns="128572" tIns="64286" rIns="128572" bIns="64286" numCol="1" anchor="t" anchorCtr="0" compatLnSpc="1">
            <a:prstTxWarp prst="textNoShape">
              <a:avLst/>
            </a:prstTxWarp>
          </a:bodyPr>
          <a:lstStyle/>
          <a:p>
            <a:endParaRPr lang="zh-CN" altLang="en-US"/>
          </a:p>
        </p:txBody>
      </p:sp>
      <p:sp>
        <p:nvSpPr>
          <p:cNvPr id="1030" name="Freeform 6"/>
          <p:cNvSpPr>
            <a:spLocks noEditPoints="1"/>
          </p:cNvSpPr>
          <p:nvPr/>
        </p:nvSpPr>
        <p:spPr bwMode="auto">
          <a:xfrm>
            <a:off x="2108895" y="2824237"/>
            <a:ext cx="2875004" cy="2459267"/>
          </a:xfrm>
          <a:custGeom>
            <a:avLst/>
            <a:gdLst/>
            <a:ahLst/>
            <a:cxnLst>
              <a:cxn ang="0">
                <a:pos x="839" y="0"/>
              </a:cxn>
              <a:cxn ang="0">
                <a:pos x="0" y="1273"/>
              </a:cxn>
              <a:cxn ang="0">
                <a:pos x="1288" y="1469"/>
              </a:cxn>
              <a:cxn ang="0">
                <a:pos x="839" y="0"/>
              </a:cxn>
              <a:cxn ang="0">
                <a:pos x="800" y="222"/>
              </a:cxn>
              <a:cxn ang="0">
                <a:pos x="1145" y="1345"/>
              </a:cxn>
              <a:cxn ang="0">
                <a:pos x="162" y="1195"/>
              </a:cxn>
              <a:cxn ang="0">
                <a:pos x="800" y="222"/>
              </a:cxn>
            </a:cxnLst>
            <a:rect l="0" t="0" r="r" b="b"/>
            <a:pathLst>
              <a:path w="1288" h="1469">
                <a:moveTo>
                  <a:pt x="839" y="0"/>
                </a:moveTo>
                <a:lnTo>
                  <a:pt x="0" y="1273"/>
                </a:lnTo>
                <a:lnTo>
                  <a:pt x="1288" y="1469"/>
                </a:lnTo>
                <a:lnTo>
                  <a:pt x="839" y="0"/>
                </a:lnTo>
                <a:close/>
                <a:moveTo>
                  <a:pt x="800" y="222"/>
                </a:moveTo>
                <a:lnTo>
                  <a:pt x="1145" y="1345"/>
                </a:lnTo>
                <a:lnTo>
                  <a:pt x="162" y="1195"/>
                </a:lnTo>
                <a:lnTo>
                  <a:pt x="800" y="222"/>
                </a:lnTo>
                <a:close/>
              </a:path>
            </a:pathLst>
          </a:custGeom>
          <a:solidFill>
            <a:srgbClr val="8CC94C"/>
          </a:solidFill>
          <a:ln w="9525">
            <a:noFill/>
            <a:round/>
            <a:headEnd/>
            <a:tailEnd/>
          </a:ln>
        </p:spPr>
        <p:txBody>
          <a:bodyPr vert="horz" wrap="square" lIns="128572" tIns="64286" rIns="128572" bIns="64286" numCol="1" anchor="t" anchorCtr="0" compatLnSpc="1">
            <a:prstTxWarp prst="textNoShape">
              <a:avLst/>
            </a:prstTxWarp>
          </a:bodyPr>
          <a:lstStyle/>
          <a:p>
            <a:endParaRPr lang="zh-CN" altLang="en-US"/>
          </a:p>
        </p:txBody>
      </p:sp>
      <p:grpSp>
        <p:nvGrpSpPr>
          <p:cNvPr id="26" name="组合 25"/>
          <p:cNvGrpSpPr/>
          <p:nvPr/>
        </p:nvGrpSpPr>
        <p:grpSpPr>
          <a:xfrm>
            <a:off x="2762913" y="2176165"/>
            <a:ext cx="2147326" cy="65290"/>
            <a:chOff x="3219432" y="1768462"/>
            <a:chExt cx="1527176" cy="61912"/>
          </a:xfrm>
          <a:solidFill>
            <a:srgbClr val="92D050"/>
          </a:solidFill>
        </p:grpSpPr>
        <p:sp>
          <p:nvSpPr>
            <p:cNvPr id="1032" name="Line 8"/>
            <p:cNvSpPr>
              <a:spLocks noChangeShapeType="1"/>
            </p:cNvSpPr>
            <p:nvPr/>
          </p:nvSpPr>
          <p:spPr bwMode="auto">
            <a:xfrm flipH="1">
              <a:off x="3219432" y="1798625"/>
              <a:ext cx="1497013" cy="1587"/>
            </a:xfrm>
            <a:prstGeom prst="line">
              <a:avLst/>
            </a:prstGeom>
            <a:grpFill/>
            <a:ln w="6350" cap="flat">
              <a:solidFill>
                <a:srgbClr val="108036"/>
              </a:solidFill>
              <a:prstDash val="solid"/>
              <a:miter lim="800000"/>
              <a:headEnd/>
              <a:tailEnd/>
            </a:ln>
          </p:spPr>
          <p:txBody>
            <a:bodyPr vert="horz" wrap="square" lIns="128572" tIns="64286" rIns="128572" bIns="64286" numCol="1" anchor="t" anchorCtr="0" compatLnSpc="1">
              <a:prstTxWarp prst="textNoShape">
                <a:avLst/>
              </a:prstTxWarp>
            </a:bodyPr>
            <a:lstStyle/>
            <a:p>
              <a:endParaRPr lang="zh-CN" altLang="en-US"/>
            </a:p>
          </p:txBody>
        </p:sp>
        <p:sp>
          <p:nvSpPr>
            <p:cNvPr id="1033" name="Oval 9"/>
            <p:cNvSpPr>
              <a:spLocks noChangeArrowheads="1"/>
            </p:cNvSpPr>
            <p:nvPr/>
          </p:nvSpPr>
          <p:spPr bwMode="auto">
            <a:xfrm>
              <a:off x="4684695" y="1768462"/>
              <a:ext cx="61913" cy="61912"/>
            </a:xfrm>
            <a:prstGeom prst="ellipse">
              <a:avLst/>
            </a:prstGeom>
            <a:grpFill/>
            <a:ln w="6350">
              <a:solidFill>
                <a:srgbClr val="108036"/>
              </a:solidFill>
              <a:round/>
              <a:headEnd/>
              <a:tailEnd/>
            </a:ln>
          </p:spPr>
          <p:txBody>
            <a:bodyPr vert="horz" wrap="square" lIns="128572" tIns="64286" rIns="128572" bIns="64286" numCol="1" anchor="t" anchorCtr="0" compatLnSpc="1">
              <a:prstTxWarp prst="textNoShape">
                <a:avLst/>
              </a:prstTxWarp>
            </a:bodyPr>
            <a:lstStyle/>
            <a:p>
              <a:endParaRPr lang="zh-CN" altLang="en-US"/>
            </a:p>
          </p:txBody>
        </p:sp>
      </p:grpSp>
      <p:grpSp>
        <p:nvGrpSpPr>
          <p:cNvPr id="27" name="组合 26"/>
          <p:cNvGrpSpPr/>
          <p:nvPr/>
        </p:nvGrpSpPr>
        <p:grpSpPr>
          <a:xfrm>
            <a:off x="4606667" y="3415196"/>
            <a:ext cx="1915183" cy="65290"/>
            <a:chOff x="4530707" y="2793987"/>
            <a:chExt cx="1362076" cy="61912"/>
          </a:xfrm>
          <a:solidFill>
            <a:srgbClr val="92D050"/>
          </a:solidFill>
        </p:grpSpPr>
        <p:sp>
          <p:nvSpPr>
            <p:cNvPr id="1034" name="Line 10"/>
            <p:cNvSpPr>
              <a:spLocks noChangeShapeType="1"/>
            </p:cNvSpPr>
            <p:nvPr/>
          </p:nvSpPr>
          <p:spPr bwMode="auto">
            <a:xfrm flipH="1">
              <a:off x="4530707" y="2814625"/>
              <a:ext cx="1331913" cy="1587"/>
            </a:xfrm>
            <a:prstGeom prst="line">
              <a:avLst/>
            </a:prstGeom>
            <a:grpFill/>
            <a:ln w="6350" cap="flat">
              <a:solidFill>
                <a:srgbClr val="108036"/>
              </a:solidFill>
              <a:prstDash val="solid"/>
              <a:miter lim="800000"/>
              <a:headEnd/>
              <a:tailEnd/>
            </a:ln>
          </p:spPr>
          <p:txBody>
            <a:bodyPr vert="horz" wrap="square" lIns="128572" tIns="64286" rIns="128572" bIns="64286" numCol="1" anchor="t" anchorCtr="0" compatLnSpc="1">
              <a:prstTxWarp prst="textNoShape">
                <a:avLst/>
              </a:prstTxWarp>
            </a:bodyPr>
            <a:lstStyle/>
            <a:p>
              <a:endParaRPr lang="zh-CN" altLang="en-US"/>
            </a:p>
          </p:txBody>
        </p:sp>
        <p:sp>
          <p:nvSpPr>
            <p:cNvPr id="1035" name="Oval 11"/>
            <p:cNvSpPr>
              <a:spLocks noChangeArrowheads="1"/>
            </p:cNvSpPr>
            <p:nvPr/>
          </p:nvSpPr>
          <p:spPr bwMode="auto">
            <a:xfrm>
              <a:off x="5830870" y="2793987"/>
              <a:ext cx="61913" cy="61912"/>
            </a:xfrm>
            <a:prstGeom prst="ellipse">
              <a:avLst/>
            </a:prstGeom>
            <a:grpFill/>
            <a:ln w="6350">
              <a:solidFill>
                <a:srgbClr val="108036"/>
              </a:solidFill>
              <a:round/>
              <a:headEnd/>
              <a:tailEnd/>
            </a:ln>
          </p:spPr>
          <p:txBody>
            <a:bodyPr vert="horz" wrap="square" lIns="128572" tIns="64286" rIns="128572" bIns="64286" numCol="1" anchor="t" anchorCtr="0" compatLnSpc="1">
              <a:prstTxWarp prst="textNoShape">
                <a:avLst/>
              </a:prstTxWarp>
            </a:bodyPr>
            <a:lstStyle/>
            <a:p>
              <a:endParaRPr lang="zh-CN" altLang="en-US"/>
            </a:p>
          </p:txBody>
        </p:sp>
      </p:grpSp>
      <p:grpSp>
        <p:nvGrpSpPr>
          <p:cNvPr id="28" name="组合 27"/>
          <p:cNvGrpSpPr/>
          <p:nvPr/>
        </p:nvGrpSpPr>
        <p:grpSpPr>
          <a:xfrm>
            <a:off x="5287475" y="5152192"/>
            <a:ext cx="712055" cy="66964"/>
            <a:chOff x="5014895" y="4305287"/>
            <a:chExt cx="506413" cy="63500"/>
          </a:xfrm>
          <a:solidFill>
            <a:srgbClr val="92D050"/>
          </a:solidFill>
        </p:grpSpPr>
        <p:sp>
          <p:nvSpPr>
            <p:cNvPr id="1036" name="Line 12"/>
            <p:cNvSpPr>
              <a:spLocks noChangeShapeType="1"/>
            </p:cNvSpPr>
            <p:nvPr/>
          </p:nvSpPr>
          <p:spPr bwMode="auto">
            <a:xfrm flipH="1">
              <a:off x="5014895" y="4337037"/>
              <a:ext cx="476250" cy="1587"/>
            </a:xfrm>
            <a:prstGeom prst="line">
              <a:avLst/>
            </a:prstGeom>
            <a:grpFill/>
            <a:ln w="6350" cap="flat">
              <a:solidFill>
                <a:srgbClr val="108036"/>
              </a:solidFill>
              <a:prstDash val="solid"/>
              <a:miter lim="800000"/>
              <a:headEnd/>
              <a:tailEnd/>
            </a:ln>
          </p:spPr>
          <p:txBody>
            <a:bodyPr vert="horz" wrap="square" lIns="128572" tIns="64286" rIns="128572" bIns="64286" numCol="1" anchor="t" anchorCtr="0" compatLnSpc="1">
              <a:prstTxWarp prst="textNoShape">
                <a:avLst/>
              </a:prstTxWarp>
            </a:bodyPr>
            <a:lstStyle/>
            <a:p>
              <a:endParaRPr lang="zh-CN" altLang="en-US"/>
            </a:p>
          </p:txBody>
        </p:sp>
        <p:sp>
          <p:nvSpPr>
            <p:cNvPr id="1037" name="Oval 13"/>
            <p:cNvSpPr>
              <a:spLocks noChangeArrowheads="1"/>
            </p:cNvSpPr>
            <p:nvPr/>
          </p:nvSpPr>
          <p:spPr bwMode="auto">
            <a:xfrm>
              <a:off x="5459395" y="4305287"/>
              <a:ext cx="61913" cy="63500"/>
            </a:xfrm>
            <a:prstGeom prst="ellipse">
              <a:avLst/>
            </a:prstGeom>
            <a:grpFill/>
            <a:ln w="6350">
              <a:solidFill>
                <a:srgbClr val="108036"/>
              </a:solidFill>
              <a:round/>
              <a:headEnd/>
              <a:tailEnd/>
            </a:ln>
          </p:spPr>
          <p:txBody>
            <a:bodyPr vert="horz" wrap="square" lIns="128572" tIns="64286" rIns="128572" bIns="64286" numCol="1" anchor="t" anchorCtr="0" compatLnSpc="1">
              <a:prstTxWarp prst="textNoShape">
                <a:avLst/>
              </a:prstTxWarp>
            </a:bodyPr>
            <a:lstStyle/>
            <a:p>
              <a:endParaRPr lang="zh-CN" altLang="en-US"/>
            </a:p>
          </p:txBody>
        </p:sp>
      </p:grpSp>
      <p:sp>
        <p:nvSpPr>
          <p:cNvPr id="1031" name="Freeform 7"/>
          <p:cNvSpPr>
            <a:spLocks noEditPoints="1"/>
          </p:cNvSpPr>
          <p:nvPr/>
        </p:nvSpPr>
        <p:spPr bwMode="auto">
          <a:xfrm>
            <a:off x="3337692" y="3502252"/>
            <a:ext cx="2205361" cy="1781253"/>
          </a:xfrm>
          <a:custGeom>
            <a:avLst/>
            <a:gdLst/>
            <a:ahLst/>
            <a:cxnLst>
              <a:cxn ang="0">
                <a:pos x="0" y="463"/>
              </a:cxn>
              <a:cxn ang="0">
                <a:pos x="709" y="1064"/>
              </a:cxn>
              <a:cxn ang="0">
                <a:pos x="988" y="0"/>
              </a:cxn>
              <a:cxn ang="0">
                <a:pos x="0" y="463"/>
              </a:cxn>
              <a:cxn ang="0">
                <a:pos x="663" y="914"/>
              </a:cxn>
              <a:cxn ang="0">
                <a:pos x="149" y="483"/>
              </a:cxn>
              <a:cxn ang="0">
                <a:pos x="865" y="144"/>
              </a:cxn>
              <a:cxn ang="0">
                <a:pos x="663" y="914"/>
              </a:cxn>
            </a:cxnLst>
            <a:rect l="0" t="0" r="r" b="b"/>
            <a:pathLst>
              <a:path w="988" h="1064">
                <a:moveTo>
                  <a:pt x="0" y="463"/>
                </a:moveTo>
                <a:lnTo>
                  <a:pt x="709" y="1064"/>
                </a:lnTo>
                <a:lnTo>
                  <a:pt x="988" y="0"/>
                </a:lnTo>
                <a:lnTo>
                  <a:pt x="0" y="463"/>
                </a:lnTo>
                <a:close/>
                <a:moveTo>
                  <a:pt x="663" y="914"/>
                </a:moveTo>
                <a:lnTo>
                  <a:pt x="149" y="483"/>
                </a:lnTo>
                <a:lnTo>
                  <a:pt x="865" y="144"/>
                </a:lnTo>
                <a:lnTo>
                  <a:pt x="663" y="914"/>
                </a:lnTo>
                <a:close/>
              </a:path>
            </a:pathLst>
          </a:custGeom>
          <a:solidFill>
            <a:srgbClr val="108036"/>
          </a:solidFill>
          <a:ln w="9525">
            <a:noFill/>
            <a:round/>
            <a:headEnd/>
            <a:tailEnd/>
          </a:ln>
        </p:spPr>
        <p:txBody>
          <a:bodyPr vert="horz" wrap="square" lIns="128572" tIns="64286" rIns="128572" bIns="64286" numCol="1" anchor="t" anchorCtr="0" compatLnSpc="1">
            <a:prstTxWarp prst="textNoShape">
              <a:avLst/>
            </a:prstTxWarp>
          </a:bodyPr>
          <a:lstStyle/>
          <a:p>
            <a:endParaRPr lang="zh-CN" altLang="en-US"/>
          </a:p>
        </p:txBody>
      </p:sp>
      <p:cxnSp>
        <p:nvCxnSpPr>
          <p:cNvPr id="3" name="直接连接符 2"/>
          <p:cNvCxnSpPr/>
          <p:nvPr/>
        </p:nvCxnSpPr>
        <p:spPr>
          <a:xfrm>
            <a:off x="6584525" y="1792445"/>
            <a:ext cx="0" cy="718827"/>
          </a:xfrm>
          <a:prstGeom prst="line">
            <a:avLst/>
          </a:prstGeom>
          <a:ln w="28575">
            <a:solidFill>
              <a:srgbClr val="108036"/>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a:spLocks noChangeArrowheads="1"/>
          </p:cNvSpPr>
          <p:nvPr/>
        </p:nvSpPr>
        <p:spPr bwMode="auto">
          <a:xfrm>
            <a:off x="6711579" y="1973645"/>
            <a:ext cx="5262409" cy="70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近年来，买房热掀起狂潮，买房成为必然的趋势，买房之后对于毛坯房一般选择硬装和软装的方式进行装修，传统的设计方式与设计师沟通很耗时，我们可以减少客户时间的浪费。故我们的项目具有社会可行性。</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8" name="文本框 37"/>
          <p:cNvSpPr txBox="1"/>
          <p:nvPr/>
        </p:nvSpPr>
        <p:spPr>
          <a:xfrm>
            <a:off x="6711581" y="1528093"/>
            <a:ext cx="3033695" cy="461665"/>
          </a:xfrm>
          <a:prstGeom prst="rect">
            <a:avLst/>
          </a:prstGeom>
          <a:noFill/>
        </p:spPr>
        <p:txBody>
          <a:bodyPr>
            <a:spAutoFit/>
          </a:bodyPr>
          <a:lstStyle/>
          <a:p>
            <a:pPr fontAlgn="auto">
              <a:spcBef>
                <a:spcPts val="0"/>
              </a:spcBef>
              <a:spcAft>
                <a:spcPts val="0"/>
              </a:spcAft>
              <a:defRPr/>
            </a:pPr>
            <a:r>
              <a:rPr lang="zh-CN" altLang="en-US" sz="2400" b="1" dirty="0">
                <a:solidFill>
                  <a:schemeClr val="tx1">
                    <a:lumMod val="65000"/>
                    <a:lumOff val="35000"/>
                  </a:schemeClr>
                </a:solidFill>
                <a:latin typeface="Franklin Gothic Book" panose="020B0503020102020204" pitchFamily="34" charset="0"/>
                <a:ea typeface="Segoe UI Emoji" panose="020B0502040204020203" pitchFamily="34" charset="0"/>
              </a:rPr>
              <a:t>社会可行性</a:t>
            </a:r>
            <a:endParaRPr lang="zh-CN" altLang="en-US" sz="2400" b="1" dirty="0">
              <a:solidFill>
                <a:schemeClr val="tx1">
                  <a:lumMod val="65000"/>
                  <a:lumOff val="35000"/>
                </a:schemeClr>
              </a:solidFill>
              <a:latin typeface="Franklin Gothic Book" panose="020B0503020102020204" pitchFamily="34" charset="0"/>
              <a:ea typeface="+mn-ea"/>
            </a:endParaRPr>
          </a:p>
        </p:txBody>
      </p:sp>
      <p:grpSp>
        <p:nvGrpSpPr>
          <p:cNvPr id="8" name="组合 7"/>
          <p:cNvGrpSpPr/>
          <p:nvPr/>
        </p:nvGrpSpPr>
        <p:grpSpPr>
          <a:xfrm>
            <a:off x="5782531" y="1873570"/>
            <a:ext cx="556576" cy="556576"/>
            <a:chOff x="5747657" y="2305619"/>
            <a:chExt cx="556576" cy="556576"/>
          </a:xfrm>
        </p:grpSpPr>
        <p:sp>
          <p:nvSpPr>
            <p:cNvPr id="39" name="椭圆 26"/>
            <p:cNvSpPr/>
            <p:nvPr/>
          </p:nvSpPr>
          <p:spPr bwMode="auto">
            <a:xfrm>
              <a:off x="5747657" y="2305619"/>
              <a:ext cx="556576" cy="556576"/>
            </a:xfrm>
            <a:prstGeom prst="ellipse">
              <a:avLst/>
            </a:prstGeom>
            <a:solidFill>
              <a:srgbClr val="108036"/>
            </a:solidFill>
            <a:ln w="57150" cap="flat" cmpd="sng" algn="ctr">
              <a:solidFill>
                <a:schemeClr val="bg1"/>
              </a:solidFill>
              <a:prstDash val="solid"/>
            </a:ln>
            <a:effectLst>
              <a:outerShdw blurRad="381000" dist="127000" dir="2700000" algn="tl" rotWithShape="0">
                <a:prstClr val="black">
                  <a:alpha val="40000"/>
                </a:prstClr>
              </a:outerShdw>
            </a:effectLst>
          </p:spPr>
          <p:txBody>
            <a:bodyPr anchor="ctr"/>
            <a:lstStyle/>
            <a:p>
              <a:pPr algn="ctr" fontAlgn="auto">
                <a:lnSpc>
                  <a:spcPct val="130000"/>
                </a:lnSpc>
                <a:spcBef>
                  <a:spcPts val="0"/>
                </a:spcBef>
                <a:spcAft>
                  <a:spcPts val="0"/>
                </a:spcAft>
                <a:defRPr/>
              </a:pPr>
              <a:endParaRPr lang="en-US" sz="1200" kern="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燕尾形 6"/>
            <p:cNvSpPr/>
            <p:nvPr/>
          </p:nvSpPr>
          <p:spPr>
            <a:xfrm>
              <a:off x="5932500" y="2446897"/>
              <a:ext cx="186890" cy="27402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48" name="直接连接符 47"/>
          <p:cNvCxnSpPr/>
          <p:nvPr/>
        </p:nvCxnSpPr>
        <p:spPr>
          <a:xfrm>
            <a:off x="7063496" y="4827272"/>
            <a:ext cx="0" cy="718827"/>
          </a:xfrm>
          <a:prstGeom prst="line">
            <a:avLst/>
          </a:prstGeom>
          <a:ln w="28575">
            <a:solidFill>
              <a:srgbClr val="108036"/>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a:spLocks noChangeArrowheads="1"/>
          </p:cNvSpPr>
          <p:nvPr/>
        </p:nvSpPr>
        <p:spPr bwMode="auto">
          <a:xfrm>
            <a:off x="7190551" y="5008472"/>
            <a:ext cx="4231572" cy="912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3D max</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完成模型搭建、用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UE 4</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实现虚拟现实系统中人机交互；</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使用者不仅可以利用电脑键盘、鼠标进行交互。</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计算机能根据使用者鼠标的控制来调整系统呈现的图像及声音。</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marL="171450" indent="-171450">
              <a:lnSpc>
                <a:spcPct val="130000"/>
              </a:lnSpc>
              <a:buFont typeface="Arial" panose="020B0604020202020204" pitchFamily="34" charset="0"/>
              <a:buChar char="•"/>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使用者通过自身的视觉，就能对虚拟环境中的对象进行考察或操作。</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0" name="文本框 49"/>
          <p:cNvSpPr txBox="1"/>
          <p:nvPr/>
        </p:nvSpPr>
        <p:spPr>
          <a:xfrm>
            <a:off x="7190552" y="4562920"/>
            <a:ext cx="3033695" cy="461665"/>
          </a:xfrm>
          <a:prstGeom prst="rect">
            <a:avLst/>
          </a:prstGeom>
          <a:noFill/>
        </p:spPr>
        <p:txBody>
          <a:bodyPr>
            <a:spAutoFit/>
          </a:bodyPr>
          <a:lstStyle/>
          <a:p>
            <a:pPr fontAlgn="auto">
              <a:spcBef>
                <a:spcPts val="0"/>
              </a:spcBef>
              <a:spcAft>
                <a:spcPts val="0"/>
              </a:spcAft>
              <a:defRPr/>
            </a:pPr>
            <a:r>
              <a:rPr lang="zh-CN" altLang="en-US" sz="2400" b="1" dirty="0">
                <a:solidFill>
                  <a:schemeClr val="tx1">
                    <a:lumMod val="65000"/>
                    <a:lumOff val="35000"/>
                  </a:schemeClr>
                </a:solidFill>
                <a:latin typeface="Franklin Gothic Book" panose="020B0503020102020204" pitchFamily="34" charset="0"/>
                <a:ea typeface="Segoe UI Emoji" panose="020B0502040204020203" pitchFamily="34" charset="0"/>
              </a:rPr>
              <a:t>技术可行性</a:t>
            </a:r>
            <a:endParaRPr lang="zh-CN" altLang="en-US" sz="2400" b="1" dirty="0">
              <a:solidFill>
                <a:schemeClr val="tx1">
                  <a:lumMod val="65000"/>
                  <a:lumOff val="35000"/>
                </a:schemeClr>
              </a:solidFill>
              <a:latin typeface="Franklin Gothic Book" panose="020B0503020102020204" pitchFamily="34" charset="0"/>
              <a:ea typeface="+mn-ea"/>
            </a:endParaRPr>
          </a:p>
        </p:txBody>
      </p:sp>
      <p:grpSp>
        <p:nvGrpSpPr>
          <p:cNvPr id="51" name="组合 50"/>
          <p:cNvGrpSpPr/>
          <p:nvPr/>
        </p:nvGrpSpPr>
        <p:grpSpPr>
          <a:xfrm>
            <a:off x="6261502" y="4908397"/>
            <a:ext cx="556576" cy="556576"/>
            <a:chOff x="5747657" y="2305619"/>
            <a:chExt cx="556576" cy="556576"/>
          </a:xfrm>
        </p:grpSpPr>
        <p:sp>
          <p:nvSpPr>
            <p:cNvPr id="52" name="椭圆 26"/>
            <p:cNvSpPr/>
            <p:nvPr/>
          </p:nvSpPr>
          <p:spPr bwMode="auto">
            <a:xfrm>
              <a:off x="5747657" y="2305619"/>
              <a:ext cx="556576" cy="556576"/>
            </a:xfrm>
            <a:prstGeom prst="ellipse">
              <a:avLst/>
            </a:prstGeom>
            <a:solidFill>
              <a:srgbClr val="108036"/>
            </a:solidFill>
            <a:ln w="57150" cap="flat" cmpd="sng" algn="ctr">
              <a:solidFill>
                <a:schemeClr val="bg1"/>
              </a:solidFill>
              <a:prstDash val="solid"/>
            </a:ln>
            <a:effectLst>
              <a:outerShdw blurRad="381000" dist="127000" dir="2700000" algn="tl" rotWithShape="0">
                <a:prstClr val="black">
                  <a:alpha val="40000"/>
                </a:prstClr>
              </a:outerShdw>
            </a:effectLst>
          </p:spPr>
          <p:txBody>
            <a:bodyPr anchor="ctr"/>
            <a:lstStyle/>
            <a:p>
              <a:pPr algn="ctr" fontAlgn="auto">
                <a:lnSpc>
                  <a:spcPct val="130000"/>
                </a:lnSpc>
                <a:spcBef>
                  <a:spcPts val="0"/>
                </a:spcBef>
                <a:spcAft>
                  <a:spcPts val="0"/>
                </a:spcAft>
                <a:defRPr/>
              </a:pPr>
              <a:endParaRPr lang="en-US" sz="1200" kern="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燕尾形 52"/>
            <p:cNvSpPr/>
            <p:nvPr/>
          </p:nvSpPr>
          <p:spPr>
            <a:xfrm>
              <a:off x="5932500" y="2446897"/>
              <a:ext cx="186890" cy="27402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54" name="直接连接符 53"/>
          <p:cNvCxnSpPr/>
          <p:nvPr/>
        </p:nvCxnSpPr>
        <p:spPr>
          <a:xfrm>
            <a:off x="7498925" y="3237129"/>
            <a:ext cx="0" cy="718827"/>
          </a:xfrm>
          <a:prstGeom prst="line">
            <a:avLst/>
          </a:prstGeom>
          <a:ln w="28575">
            <a:solidFill>
              <a:srgbClr val="8CC94C"/>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a:spLocks noChangeArrowheads="1"/>
          </p:cNvSpPr>
          <p:nvPr/>
        </p:nvSpPr>
        <p:spPr bwMode="auto">
          <a:xfrm>
            <a:off x="7625979" y="3418329"/>
            <a:ext cx="4492021" cy="70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我们的项目预计是由小组成员四人合作完成，准备搭建一室一厅的室内模型，用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3D max</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的</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VRAY</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对材质模型赋予不同的风格以及光线的应用，人机交互用</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UE 4</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完成，这两款软件都有试用版，故经济上不会有太多消耗。</a:t>
            </a:r>
            <a:endParaRPr lang="en-GB" altLang="zh-CN" sz="10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6" name="文本框 55"/>
          <p:cNvSpPr txBox="1"/>
          <p:nvPr/>
        </p:nvSpPr>
        <p:spPr>
          <a:xfrm>
            <a:off x="7625981" y="2972777"/>
            <a:ext cx="3033695" cy="461665"/>
          </a:xfrm>
          <a:prstGeom prst="rect">
            <a:avLst/>
          </a:prstGeom>
          <a:noFill/>
        </p:spPr>
        <p:txBody>
          <a:bodyPr>
            <a:spAutoFit/>
          </a:bodyPr>
          <a:lstStyle/>
          <a:p>
            <a:pPr fontAlgn="auto">
              <a:spcBef>
                <a:spcPts val="0"/>
              </a:spcBef>
              <a:spcAft>
                <a:spcPts val="0"/>
              </a:spcAft>
              <a:defRPr/>
            </a:pPr>
            <a:r>
              <a:rPr lang="zh-CN" altLang="en-US" sz="2400" b="1" dirty="0">
                <a:solidFill>
                  <a:schemeClr val="tx1">
                    <a:lumMod val="65000"/>
                    <a:lumOff val="35000"/>
                  </a:schemeClr>
                </a:solidFill>
                <a:latin typeface="Franklin Gothic Book" panose="020B0503020102020204" pitchFamily="34" charset="0"/>
                <a:ea typeface="Segoe UI Emoji" panose="020B0502040204020203" pitchFamily="34" charset="0"/>
              </a:rPr>
              <a:t>经济可行性</a:t>
            </a:r>
            <a:endParaRPr lang="zh-CN" altLang="en-US" sz="2400" b="1" dirty="0">
              <a:solidFill>
                <a:schemeClr val="tx1">
                  <a:lumMod val="65000"/>
                  <a:lumOff val="35000"/>
                </a:schemeClr>
              </a:solidFill>
              <a:latin typeface="Franklin Gothic Book" panose="020B0503020102020204" pitchFamily="34" charset="0"/>
              <a:ea typeface="+mn-ea"/>
            </a:endParaRPr>
          </a:p>
        </p:txBody>
      </p:sp>
      <p:grpSp>
        <p:nvGrpSpPr>
          <p:cNvPr id="57" name="组合 56"/>
          <p:cNvGrpSpPr/>
          <p:nvPr/>
        </p:nvGrpSpPr>
        <p:grpSpPr>
          <a:xfrm>
            <a:off x="6703254" y="3212125"/>
            <a:ext cx="556576" cy="556576"/>
            <a:chOff x="5747657" y="2305619"/>
            <a:chExt cx="556576" cy="556576"/>
          </a:xfrm>
        </p:grpSpPr>
        <p:sp>
          <p:nvSpPr>
            <p:cNvPr id="58" name="椭圆 26"/>
            <p:cNvSpPr/>
            <p:nvPr/>
          </p:nvSpPr>
          <p:spPr bwMode="auto">
            <a:xfrm>
              <a:off x="5747657" y="2305619"/>
              <a:ext cx="556576" cy="556576"/>
            </a:xfrm>
            <a:prstGeom prst="ellipse">
              <a:avLst/>
            </a:prstGeom>
            <a:solidFill>
              <a:srgbClr val="8CC94C"/>
            </a:solidFill>
            <a:ln w="57150" cap="flat" cmpd="sng" algn="ctr">
              <a:solidFill>
                <a:schemeClr val="bg1"/>
              </a:solidFill>
              <a:prstDash val="solid"/>
            </a:ln>
            <a:effectLst>
              <a:outerShdw blurRad="381000" dist="127000" dir="2700000" algn="tl" rotWithShape="0">
                <a:prstClr val="black">
                  <a:alpha val="40000"/>
                </a:prstClr>
              </a:outerShdw>
            </a:effectLst>
          </p:spPr>
          <p:txBody>
            <a:bodyPr anchor="ctr"/>
            <a:lstStyle/>
            <a:p>
              <a:pPr algn="ctr" fontAlgn="auto">
                <a:lnSpc>
                  <a:spcPct val="130000"/>
                </a:lnSpc>
                <a:spcBef>
                  <a:spcPts val="0"/>
                </a:spcBef>
                <a:spcAft>
                  <a:spcPts val="0"/>
                </a:spcAft>
                <a:defRPr/>
              </a:pPr>
              <a:endParaRPr lang="en-US" sz="1200" kern="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燕尾形 58"/>
            <p:cNvSpPr/>
            <p:nvPr/>
          </p:nvSpPr>
          <p:spPr>
            <a:xfrm>
              <a:off x="5932500" y="2446897"/>
              <a:ext cx="186890" cy="27402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1" name="矩形 40"/>
          <p:cNvSpPr/>
          <p:nvPr/>
        </p:nvSpPr>
        <p:spPr>
          <a:xfrm>
            <a:off x="5848126" y="559508"/>
            <a:ext cx="1162499" cy="253916"/>
          </a:xfrm>
          <a:prstGeom prst="rect">
            <a:avLst/>
          </a:prstGeom>
          <a:effectLst/>
        </p:spPr>
        <p:txBody>
          <a:bodyPr vert="horz" wrap="none">
            <a:spAutoFit/>
          </a:bodyPr>
          <a:lstStyle/>
          <a:p>
            <a:pPr algn="ctr"/>
            <a:r>
              <a:rPr lang="en-US" altLang="zh-CN" sz="1050" b="1" dirty="0">
                <a:solidFill>
                  <a:srgbClr val="8CC94C"/>
                </a:solidFill>
                <a:latin typeface="+mj-lt"/>
                <a:ea typeface="微软雅黑" panose="020B0503020204020204" pitchFamily="34" charset="-122"/>
              </a:rPr>
              <a:t>PROJECT TOPICS</a:t>
            </a:r>
            <a:endParaRPr lang="zh-CN" altLang="en-US" sz="1050" b="1" dirty="0">
              <a:solidFill>
                <a:srgbClr val="8CC94C"/>
              </a:solidFill>
              <a:latin typeface="+mj-lt"/>
              <a:ea typeface="微软雅黑" panose="020B0503020204020204" pitchFamily="34" charset="-122"/>
            </a:endParaRPr>
          </a:p>
        </p:txBody>
      </p:sp>
      <p:sp>
        <p:nvSpPr>
          <p:cNvPr id="42" name="矩形 41"/>
          <p:cNvSpPr/>
          <p:nvPr/>
        </p:nvSpPr>
        <p:spPr>
          <a:xfrm>
            <a:off x="5875377" y="238969"/>
            <a:ext cx="1107996" cy="369332"/>
          </a:xfrm>
          <a:prstGeom prst="rect">
            <a:avLst/>
          </a:prstGeom>
          <a:effectLst/>
        </p:spPr>
        <p:txBody>
          <a:bodyPr vert="horz" wrap="none">
            <a:spAutoFit/>
          </a:bodyPr>
          <a:lstStyle/>
          <a:p>
            <a:pPr algn="ctr"/>
            <a:r>
              <a:rPr lang="zh-CN" altLang="en-US" dirty="0">
                <a:solidFill>
                  <a:srgbClr val="108136"/>
                </a:solidFill>
                <a:latin typeface="+mj-lt"/>
                <a:ea typeface="微软雅黑" panose="020B0503020204020204" pitchFamily="34" charset="-122"/>
              </a:rPr>
              <a:t>项目选题</a:t>
            </a:r>
          </a:p>
        </p:txBody>
      </p:sp>
      <p:sp>
        <p:nvSpPr>
          <p:cNvPr id="43" name="等腰三角形 42"/>
          <p:cNvSpPr/>
          <p:nvPr/>
        </p:nvSpPr>
        <p:spPr>
          <a:xfrm rot="10800000">
            <a:off x="5961323" y="-15762"/>
            <a:ext cx="936104" cy="238969"/>
          </a:xfrm>
          <a:prstGeom prst="triangle">
            <a:avLst/>
          </a:prstGeom>
          <a:solidFill>
            <a:srgbClr val="108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26510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anim calcmode="lin" valueType="num">
                                      <p:cBhvr>
                                        <p:cTn id="8" dur="500" fill="hold"/>
                                        <p:tgtEl>
                                          <p:spTgt spid="43"/>
                                        </p:tgtEl>
                                        <p:attrNameLst>
                                          <p:attrName>ppt_x</p:attrName>
                                        </p:attrNameLst>
                                      </p:cBhvr>
                                      <p:tavLst>
                                        <p:tav tm="0">
                                          <p:val>
                                            <p:strVal val="#ppt_x"/>
                                          </p:val>
                                        </p:tav>
                                        <p:tav tm="100000">
                                          <p:val>
                                            <p:strVal val="#ppt_x"/>
                                          </p:val>
                                        </p:tav>
                                      </p:tavLst>
                                    </p:anim>
                                    <p:anim calcmode="lin" valueType="num">
                                      <p:cBhvr>
                                        <p:cTn id="9" dur="5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500" fill="hold"/>
                                        <p:tgtEl>
                                          <p:spTgt spid="42"/>
                                        </p:tgtEl>
                                        <p:attrNameLst>
                                          <p:attrName>ppt_w</p:attrName>
                                        </p:attrNameLst>
                                      </p:cBhvr>
                                      <p:tavLst>
                                        <p:tav tm="0">
                                          <p:val>
                                            <p:fltVal val="0"/>
                                          </p:val>
                                        </p:tav>
                                        <p:tav tm="100000">
                                          <p:val>
                                            <p:strVal val="#ppt_w"/>
                                          </p:val>
                                        </p:tav>
                                      </p:tavLst>
                                    </p:anim>
                                    <p:anim calcmode="lin" valueType="num">
                                      <p:cBhvr>
                                        <p:cTn id="14" dur="500" fill="hold"/>
                                        <p:tgtEl>
                                          <p:spTgt spid="42"/>
                                        </p:tgtEl>
                                        <p:attrNameLst>
                                          <p:attrName>ppt_h</p:attrName>
                                        </p:attrNameLst>
                                      </p:cBhvr>
                                      <p:tavLst>
                                        <p:tav tm="0">
                                          <p:val>
                                            <p:fltVal val="0"/>
                                          </p:val>
                                        </p:tav>
                                        <p:tav tm="100000">
                                          <p:val>
                                            <p:strVal val="#ppt_h"/>
                                          </p:val>
                                        </p:tav>
                                      </p:tavLst>
                                    </p:anim>
                                    <p:animEffect transition="in" filter="fade">
                                      <p:cBhvr>
                                        <p:cTn id="15" dur="500"/>
                                        <p:tgtEl>
                                          <p:spTgt spid="4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par>
                          <p:cTn id="21" fill="hold">
                            <p:stCondLst>
                              <p:cond delay="1000"/>
                            </p:stCondLst>
                            <p:childTnLst>
                              <p:par>
                                <p:cTn id="22" presetID="35" presetClass="entr" presetSubtype="0" fill="hold" grpId="0" nodeType="afterEffect">
                                  <p:stCondLst>
                                    <p:cond delay="0"/>
                                  </p:stCondLst>
                                  <p:childTnLst>
                                    <p:set>
                                      <p:cBhvr>
                                        <p:cTn id="23" dur="1" fill="hold">
                                          <p:stCondLst>
                                            <p:cond delay="0"/>
                                          </p:stCondLst>
                                        </p:cTn>
                                        <p:tgtEl>
                                          <p:spTgt spid="1031"/>
                                        </p:tgtEl>
                                        <p:attrNameLst>
                                          <p:attrName>style.visibility</p:attrName>
                                        </p:attrNameLst>
                                      </p:cBhvr>
                                      <p:to>
                                        <p:strVal val="visible"/>
                                      </p:to>
                                    </p:set>
                                    <p:animEffect transition="in" filter="fade">
                                      <p:cBhvr>
                                        <p:cTn id="24" dur="1000"/>
                                        <p:tgtEl>
                                          <p:spTgt spid="1031"/>
                                        </p:tgtEl>
                                      </p:cBhvr>
                                    </p:animEffect>
                                    <p:anim calcmode="lin" valueType="num">
                                      <p:cBhvr>
                                        <p:cTn id="25" dur="1000" fill="hold"/>
                                        <p:tgtEl>
                                          <p:spTgt spid="1031"/>
                                        </p:tgtEl>
                                        <p:attrNameLst>
                                          <p:attrName>style.rotation</p:attrName>
                                        </p:attrNameLst>
                                      </p:cBhvr>
                                      <p:tavLst>
                                        <p:tav tm="0">
                                          <p:val>
                                            <p:fltVal val="720"/>
                                          </p:val>
                                        </p:tav>
                                        <p:tav tm="100000">
                                          <p:val>
                                            <p:fltVal val="0"/>
                                          </p:val>
                                        </p:tav>
                                      </p:tavLst>
                                    </p:anim>
                                    <p:anim calcmode="lin" valueType="num">
                                      <p:cBhvr>
                                        <p:cTn id="26" dur="1000" fill="hold"/>
                                        <p:tgtEl>
                                          <p:spTgt spid="1031"/>
                                        </p:tgtEl>
                                        <p:attrNameLst>
                                          <p:attrName>ppt_h</p:attrName>
                                        </p:attrNameLst>
                                      </p:cBhvr>
                                      <p:tavLst>
                                        <p:tav tm="0">
                                          <p:val>
                                            <p:fltVal val="0"/>
                                          </p:val>
                                        </p:tav>
                                        <p:tav tm="100000">
                                          <p:val>
                                            <p:strVal val="#ppt_h"/>
                                          </p:val>
                                        </p:tav>
                                      </p:tavLst>
                                    </p:anim>
                                    <p:anim calcmode="lin" valueType="num">
                                      <p:cBhvr>
                                        <p:cTn id="27" dur="1000" fill="hold"/>
                                        <p:tgtEl>
                                          <p:spTgt spid="1031"/>
                                        </p:tgtEl>
                                        <p:attrNameLst>
                                          <p:attrName>ppt_w</p:attrName>
                                        </p:attrNameLst>
                                      </p:cBhvr>
                                      <p:tavLst>
                                        <p:tav tm="0">
                                          <p:val>
                                            <p:fltVal val="0"/>
                                          </p:val>
                                        </p:tav>
                                        <p:tav tm="100000">
                                          <p:val>
                                            <p:strVal val="#ppt_w"/>
                                          </p:val>
                                        </p:tav>
                                      </p:tavLst>
                                    </p:anim>
                                  </p:childTnLst>
                                </p:cTn>
                              </p:par>
                            </p:childTnLst>
                          </p:cTn>
                        </p:par>
                        <p:par>
                          <p:cTn id="28" fill="hold">
                            <p:stCondLst>
                              <p:cond delay="2000"/>
                            </p:stCondLst>
                            <p:childTnLst>
                              <p:par>
                                <p:cTn id="29" presetID="18" presetClass="entr" presetSubtype="3"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strips(upRight)">
                                      <p:cBhvr>
                                        <p:cTn id="31" dur="500"/>
                                        <p:tgtEl>
                                          <p:spTgt spid="28"/>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p:cTn id="35" dur="500" fill="hold"/>
                                        <p:tgtEl>
                                          <p:spTgt spid="51"/>
                                        </p:tgtEl>
                                        <p:attrNameLst>
                                          <p:attrName>ppt_w</p:attrName>
                                        </p:attrNameLst>
                                      </p:cBhvr>
                                      <p:tavLst>
                                        <p:tav tm="0">
                                          <p:val>
                                            <p:fltVal val="0"/>
                                          </p:val>
                                        </p:tav>
                                        <p:tav tm="100000">
                                          <p:val>
                                            <p:strVal val="#ppt_w"/>
                                          </p:val>
                                        </p:tav>
                                      </p:tavLst>
                                    </p:anim>
                                    <p:anim calcmode="lin" valueType="num">
                                      <p:cBhvr>
                                        <p:cTn id="36" dur="500" fill="hold"/>
                                        <p:tgtEl>
                                          <p:spTgt spid="51"/>
                                        </p:tgtEl>
                                        <p:attrNameLst>
                                          <p:attrName>ppt_h</p:attrName>
                                        </p:attrNameLst>
                                      </p:cBhvr>
                                      <p:tavLst>
                                        <p:tav tm="0">
                                          <p:val>
                                            <p:fltVal val="0"/>
                                          </p:val>
                                        </p:tav>
                                        <p:tav tm="100000">
                                          <p:val>
                                            <p:strVal val="#ppt_h"/>
                                          </p:val>
                                        </p:tav>
                                      </p:tavLst>
                                    </p:anim>
                                    <p:animEffect transition="in" filter="fade">
                                      <p:cBhvr>
                                        <p:cTn id="37" dur="500"/>
                                        <p:tgtEl>
                                          <p:spTgt spid="51"/>
                                        </p:tgtEl>
                                      </p:cBhvr>
                                    </p:animEffect>
                                  </p:childTnLst>
                                </p:cTn>
                              </p:par>
                            </p:childTnLst>
                          </p:cTn>
                        </p:par>
                        <p:par>
                          <p:cTn id="38" fill="hold">
                            <p:stCondLst>
                              <p:cond delay="3000"/>
                            </p:stCondLst>
                            <p:childTnLst>
                              <p:par>
                                <p:cTn id="39" presetID="22" presetClass="entr" presetSubtype="4"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par>
                          <p:cTn id="42" fill="hold">
                            <p:stCondLst>
                              <p:cond delay="3500"/>
                            </p:stCondLst>
                            <p:childTnLst>
                              <p:par>
                                <p:cTn id="43" presetID="22" presetClass="entr" presetSubtype="1"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up)">
                                      <p:cBhvr>
                                        <p:cTn id="45" dur="500"/>
                                        <p:tgtEl>
                                          <p:spTgt spid="50"/>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anim calcmode="lin" valueType="num">
                                      <p:cBhvr>
                                        <p:cTn id="49" dur="500" fill="hold"/>
                                        <p:tgtEl>
                                          <p:spTgt spid="49"/>
                                        </p:tgtEl>
                                        <p:attrNameLst>
                                          <p:attrName>ppt_x</p:attrName>
                                        </p:attrNameLst>
                                      </p:cBhvr>
                                      <p:tavLst>
                                        <p:tav tm="0">
                                          <p:val>
                                            <p:strVal val="#ppt_x"/>
                                          </p:val>
                                        </p:tav>
                                        <p:tav tm="100000">
                                          <p:val>
                                            <p:strVal val="#ppt_x"/>
                                          </p:val>
                                        </p:tav>
                                      </p:tavLst>
                                    </p:anim>
                                    <p:anim calcmode="lin" valueType="num">
                                      <p:cBhvr>
                                        <p:cTn id="50" dur="500" fill="hold"/>
                                        <p:tgtEl>
                                          <p:spTgt spid="49"/>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35" presetClass="entr" presetSubtype="0" fill="hold" grpId="0" nodeType="afterEffect">
                                  <p:stCondLst>
                                    <p:cond delay="0"/>
                                  </p:stCondLst>
                                  <p:childTnLst>
                                    <p:set>
                                      <p:cBhvr>
                                        <p:cTn id="53" dur="1" fill="hold">
                                          <p:stCondLst>
                                            <p:cond delay="0"/>
                                          </p:stCondLst>
                                        </p:cTn>
                                        <p:tgtEl>
                                          <p:spTgt spid="1030"/>
                                        </p:tgtEl>
                                        <p:attrNameLst>
                                          <p:attrName>style.visibility</p:attrName>
                                        </p:attrNameLst>
                                      </p:cBhvr>
                                      <p:to>
                                        <p:strVal val="visible"/>
                                      </p:to>
                                    </p:set>
                                    <p:animEffect transition="in" filter="fade">
                                      <p:cBhvr>
                                        <p:cTn id="54" dur="1000"/>
                                        <p:tgtEl>
                                          <p:spTgt spid="1030"/>
                                        </p:tgtEl>
                                      </p:cBhvr>
                                    </p:animEffect>
                                    <p:anim calcmode="lin" valueType="num">
                                      <p:cBhvr>
                                        <p:cTn id="55" dur="1000" fill="hold"/>
                                        <p:tgtEl>
                                          <p:spTgt spid="1030"/>
                                        </p:tgtEl>
                                        <p:attrNameLst>
                                          <p:attrName>style.rotation</p:attrName>
                                        </p:attrNameLst>
                                      </p:cBhvr>
                                      <p:tavLst>
                                        <p:tav tm="0">
                                          <p:val>
                                            <p:fltVal val="720"/>
                                          </p:val>
                                        </p:tav>
                                        <p:tav tm="100000">
                                          <p:val>
                                            <p:fltVal val="0"/>
                                          </p:val>
                                        </p:tav>
                                      </p:tavLst>
                                    </p:anim>
                                    <p:anim calcmode="lin" valueType="num">
                                      <p:cBhvr>
                                        <p:cTn id="56" dur="1000" fill="hold"/>
                                        <p:tgtEl>
                                          <p:spTgt spid="1030"/>
                                        </p:tgtEl>
                                        <p:attrNameLst>
                                          <p:attrName>ppt_h</p:attrName>
                                        </p:attrNameLst>
                                      </p:cBhvr>
                                      <p:tavLst>
                                        <p:tav tm="0">
                                          <p:val>
                                            <p:fltVal val="0"/>
                                          </p:val>
                                        </p:tav>
                                        <p:tav tm="100000">
                                          <p:val>
                                            <p:strVal val="#ppt_h"/>
                                          </p:val>
                                        </p:tav>
                                      </p:tavLst>
                                    </p:anim>
                                    <p:anim calcmode="lin" valueType="num">
                                      <p:cBhvr>
                                        <p:cTn id="57" dur="1000" fill="hold"/>
                                        <p:tgtEl>
                                          <p:spTgt spid="1030"/>
                                        </p:tgtEl>
                                        <p:attrNameLst>
                                          <p:attrName>ppt_w</p:attrName>
                                        </p:attrNameLst>
                                      </p:cBhvr>
                                      <p:tavLst>
                                        <p:tav tm="0">
                                          <p:val>
                                            <p:fltVal val="0"/>
                                          </p:val>
                                        </p:tav>
                                        <p:tav tm="100000">
                                          <p:val>
                                            <p:strVal val="#ppt_w"/>
                                          </p:val>
                                        </p:tav>
                                      </p:tavLst>
                                    </p:anim>
                                  </p:childTnLst>
                                </p:cTn>
                              </p:par>
                            </p:childTnLst>
                          </p:cTn>
                        </p:par>
                        <p:par>
                          <p:cTn id="58" fill="hold">
                            <p:stCondLst>
                              <p:cond delay="5000"/>
                            </p:stCondLst>
                            <p:childTnLst>
                              <p:par>
                                <p:cTn id="59" presetID="18" presetClass="entr" presetSubtype="3"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strips(upRight)">
                                      <p:cBhvr>
                                        <p:cTn id="61" dur="500"/>
                                        <p:tgtEl>
                                          <p:spTgt spid="27"/>
                                        </p:tgtEl>
                                      </p:cBhvr>
                                    </p:animEffect>
                                  </p:childTnLst>
                                </p:cTn>
                              </p:par>
                            </p:childTnLst>
                          </p:cTn>
                        </p:par>
                        <p:par>
                          <p:cTn id="62" fill="hold">
                            <p:stCondLst>
                              <p:cond delay="5500"/>
                            </p:stCondLst>
                            <p:childTnLst>
                              <p:par>
                                <p:cTn id="63" presetID="53" presetClass="entr" presetSubtype="16"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p:cTn id="65" dur="500" fill="hold"/>
                                        <p:tgtEl>
                                          <p:spTgt spid="57"/>
                                        </p:tgtEl>
                                        <p:attrNameLst>
                                          <p:attrName>ppt_w</p:attrName>
                                        </p:attrNameLst>
                                      </p:cBhvr>
                                      <p:tavLst>
                                        <p:tav tm="0">
                                          <p:val>
                                            <p:fltVal val="0"/>
                                          </p:val>
                                        </p:tav>
                                        <p:tav tm="100000">
                                          <p:val>
                                            <p:strVal val="#ppt_w"/>
                                          </p:val>
                                        </p:tav>
                                      </p:tavLst>
                                    </p:anim>
                                    <p:anim calcmode="lin" valueType="num">
                                      <p:cBhvr>
                                        <p:cTn id="66" dur="500" fill="hold"/>
                                        <p:tgtEl>
                                          <p:spTgt spid="57"/>
                                        </p:tgtEl>
                                        <p:attrNameLst>
                                          <p:attrName>ppt_h</p:attrName>
                                        </p:attrNameLst>
                                      </p:cBhvr>
                                      <p:tavLst>
                                        <p:tav tm="0">
                                          <p:val>
                                            <p:fltVal val="0"/>
                                          </p:val>
                                        </p:tav>
                                        <p:tav tm="100000">
                                          <p:val>
                                            <p:strVal val="#ppt_h"/>
                                          </p:val>
                                        </p:tav>
                                      </p:tavLst>
                                    </p:anim>
                                    <p:animEffect transition="in" filter="fade">
                                      <p:cBhvr>
                                        <p:cTn id="67" dur="500"/>
                                        <p:tgtEl>
                                          <p:spTgt spid="57"/>
                                        </p:tgtEl>
                                      </p:cBhvr>
                                    </p:animEffect>
                                  </p:childTnLst>
                                </p:cTn>
                              </p:par>
                            </p:childTnLst>
                          </p:cTn>
                        </p:par>
                        <p:par>
                          <p:cTn id="68" fill="hold">
                            <p:stCondLst>
                              <p:cond delay="6000"/>
                            </p:stCondLst>
                            <p:childTnLst>
                              <p:par>
                                <p:cTn id="69" presetID="22" presetClass="entr" presetSubtype="4" fill="hold"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00"/>
                                        <p:tgtEl>
                                          <p:spTgt spid="54"/>
                                        </p:tgtEl>
                                      </p:cBhvr>
                                    </p:animEffect>
                                  </p:childTnLst>
                                </p:cTn>
                              </p:par>
                            </p:childTnLst>
                          </p:cTn>
                        </p:par>
                        <p:par>
                          <p:cTn id="72" fill="hold">
                            <p:stCondLst>
                              <p:cond delay="6500"/>
                            </p:stCondLst>
                            <p:childTnLst>
                              <p:par>
                                <p:cTn id="73" presetID="22" presetClass="entr" presetSubtype="1"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up)">
                                      <p:cBhvr>
                                        <p:cTn id="75" dur="500"/>
                                        <p:tgtEl>
                                          <p:spTgt spid="56"/>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anim calcmode="lin" valueType="num">
                                      <p:cBhvr>
                                        <p:cTn id="79" dur="500" fill="hold"/>
                                        <p:tgtEl>
                                          <p:spTgt spid="55"/>
                                        </p:tgtEl>
                                        <p:attrNameLst>
                                          <p:attrName>ppt_x</p:attrName>
                                        </p:attrNameLst>
                                      </p:cBhvr>
                                      <p:tavLst>
                                        <p:tav tm="0">
                                          <p:val>
                                            <p:strVal val="#ppt_x"/>
                                          </p:val>
                                        </p:tav>
                                        <p:tav tm="100000">
                                          <p:val>
                                            <p:strVal val="#ppt_x"/>
                                          </p:val>
                                        </p:tav>
                                      </p:tavLst>
                                    </p:anim>
                                    <p:anim calcmode="lin" valueType="num">
                                      <p:cBhvr>
                                        <p:cTn id="80" dur="500" fill="hold"/>
                                        <p:tgtEl>
                                          <p:spTgt spid="55"/>
                                        </p:tgtEl>
                                        <p:attrNameLst>
                                          <p:attrName>ppt_y</p:attrName>
                                        </p:attrNameLst>
                                      </p:cBhvr>
                                      <p:tavLst>
                                        <p:tav tm="0">
                                          <p:val>
                                            <p:strVal val="#ppt_y+.1"/>
                                          </p:val>
                                        </p:tav>
                                        <p:tav tm="100000">
                                          <p:val>
                                            <p:strVal val="#ppt_y"/>
                                          </p:val>
                                        </p:tav>
                                      </p:tavLst>
                                    </p:anim>
                                  </p:childTnLst>
                                </p:cTn>
                              </p:par>
                            </p:childTnLst>
                          </p:cTn>
                        </p:par>
                        <p:par>
                          <p:cTn id="81" fill="hold">
                            <p:stCondLst>
                              <p:cond delay="7000"/>
                            </p:stCondLst>
                            <p:childTnLst>
                              <p:par>
                                <p:cTn id="82" presetID="35" presetClass="entr" presetSubtype="0" fill="hold" grpId="0" nodeType="afterEffect">
                                  <p:stCondLst>
                                    <p:cond delay="0"/>
                                  </p:stCondLst>
                                  <p:childTnLst>
                                    <p:set>
                                      <p:cBhvr>
                                        <p:cTn id="83" dur="1" fill="hold">
                                          <p:stCondLst>
                                            <p:cond delay="0"/>
                                          </p:stCondLst>
                                        </p:cTn>
                                        <p:tgtEl>
                                          <p:spTgt spid="1029"/>
                                        </p:tgtEl>
                                        <p:attrNameLst>
                                          <p:attrName>style.visibility</p:attrName>
                                        </p:attrNameLst>
                                      </p:cBhvr>
                                      <p:to>
                                        <p:strVal val="visible"/>
                                      </p:to>
                                    </p:set>
                                    <p:animEffect transition="in" filter="fade">
                                      <p:cBhvr>
                                        <p:cTn id="84" dur="1000"/>
                                        <p:tgtEl>
                                          <p:spTgt spid="1029"/>
                                        </p:tgtEl>
                                      </p:cBhvr>
                                    </p:animEffect>
                                    <p:anim calcmode="lin" valueType="num">
                                      <p:cBhvr>
                                        <p:cTn id="85" dur="1000" fill="hold"/>
                                        <p:tgtEl>
                                          <p:spTgt spid="1029"/>
                                        </p:tgtEl>
                                        <p:attrNameLst>
                                          <p:attrName>style.rotation</p:attrName>
                                        </p:attrNameLst>
                                      </p:cBhvr>
                                      <p:tavLst>
                                        <p:tav tm="0">
                                          <p:val>
                                            <p:fltVal val="720"/>
                                          </p:val>
                                        </p:tav>
                                        <p:tav tm="100000">
                                          <p:val>
                                            <p:fltVal val="0"/>
                                          </p:val>
                                        </p:tav>
                                      </p:tavLst>
                                    </p:anim>
                                    <p:anim calcmode="lin" valueType="num">
                                      <p:cBhvr>
                                        <p:cTn id="86" dur="1000" fill="hold"/>
                                        <p:tgtEl>
                                          <p:spTgt spid="1029"/>
                                        </p:tgtEl>
                                        <p:attrNameLst>
                                          <p:attrName>ppt_h</p:attrName>
                                        </p:attrNameLst>
                                      </p:cBhvr>
                                      <p:tavLst>
                                        <p:tav tm="0">
                                          <p:val>
                                            <p:fltVal val="0"/>
                                          </p:val>
                                        </p:tav>
                                        <p:tav tm="100000">
                                          <p:val>
                                            <p:strVal val="#ppt_h"/>
                                          </p:val>
                                        </p:tav>
                                      </p:tavLst>
                                    </p:anim>
                                    <p:anim calcmode="lin" valueType="num">
                                      <p:cBhvr>
                                        <p:cTn id="87" dur="1000" fill="hold"/>
                                        <p:tgtEl>
                                          <p:spTgt spid="1029"/>
                                        </p:tgtEl>
                                        <p:attrNameLst>
                                          <p:attrName>ppt_w</p:attrName>
                                        </p:attrNameLst>
                                      </p:cBhvr>
                                      <p:tavLst>
                                        <p:tav tm="0">
                                          <p:val>
                                            <p:fltVal val="0"/>
                                          </p:val>
                                        </p:tav>
                                        <p:tav tm="100000">
                                          <p:val>
                                            <p:strVal val="#ppt_w"/>
                                          </p:val>
                                        </p:tav>
                                      </p:tavLst>
                                    </p:anim>
                                  </p:childTnLst>
                                </p:cTn>
                              </p:par>
                            </p:childTnLst>
                          </p:cTn>
                        </p:par>
                        <p:par>
                          <p:cTn id="88" fill="hold">
                            <p:stCondLst>
                              <p:cond delay="8000"/>
                            </p:stCondLst>
                            <p:childTnLst>
                              <p:par>
                                <p:cTn id="89" presetID="18" presetClass="entr" presetSubtype="3" fill="hold"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strips(upRight)">
                                      <p:cBhvr>
                                        <p:cTn id="91" dur="500"/>
                                        <p:tgtEl>
                                          <p:spTgt spid="26"/>
                                        </p:tgtEl>
                                      </p:cBhvr>
                                    </p:animEffect>
                                  </p:childTnLst>
                                </p:cTn>
                              </p:par>
                            </p:childTnLst>
                          </p:cTn>
                        </p:par>
                        <p:par>
                          <p:cTn id="92" fill="hold">
                            <p:stCondLst>
                              <p:cond delay="8500"/>
                            </p:stCondLst>
                            <p:childTnLst>
                              <p:par>
                                <p:cTn id="93" presetID="53" presetClass="entr" presetSubtype="16" fill="hold" nodeType="after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p:cTn id="95" dur="500" fill="hold"/>
                                        <p:tgtEl>
                                          <p:spTgt spid="8"/>
                                        </p:tgtEl>
                                        <p:attrNameLst>
                                          <p:attrName>ppt_w</p:attrName>
                                        </p:attrNameLst>
                                      </p:cBhvr>
                                      <p:tavLst>
                                        <p:tav tm="0">
                                          <p:val>
                                            <p:fltVal val="0"/>
                                          </p:val>
                                        </p:tav>
                                        <p:tav tm="100000">
                                          <p:val>
                                            <p:strVal val="#ppt_w"/>
                                          </p:val>
                                        </p:tav>
                                      </p:tavLst>
                                    </p:anim>
                                    <p:anim calcmode="lin" valueType="num">
                                      <p:cBhvr>
                                        <p:cTn id="96" dur="500" fill="hold"/>
                                        <p:tgtEl>
                                          <p:spTgt spid="8"/>
                                        </p:tgtEl>
                                        <p:attrNameLst>
                                          <p:attrName>ppt_h</p:attrName>
                                        </p:attrNameLst>
                                      </p:cBhvr>
                                      <p:tavLst>
                                        <p:tav tm="0">
                                          <p:val>
                                            <p:fltVal val="0"/>
                                          </p:val>
                                        </p:tav>
                                        <p:tav tm="100000">
                                          <p:val>
                                            <p:strVal val="#ppt_h"/>
                                          </p:val>
                                        </p:tav>
                                      </p:tavLst>
                                    </p:anim>
                                    <p:animEffect transition="in" filter="fade">
                                      <p:cBhvr>
                                        <p:cTn id="97" dur="500"/>
                                        <p:tgtEl>
                                          <p:spTgt spid="8"/>
                                        </p:tgtEl>
                                      </p:cBhvr>
                                    </p:animEffect>
                                  </p:childTnLst>
                                </p:cTn>
                              </p:par>
                            </p:childTnLst>
                          </p:cTn>
                        </p:par>
                        <p:par>
                          <p:cTn id="98" fill="hold">
                            <p:stCondLst>
                              <p:cond delay="9000"/>
                            </p:stCondLst>
                            <p:childTnLst>
                              <p:par>
                                <p:cTn id="99" presetID="22" presetClass="entr" presetSubtype="4" fill="hold" nodeType="afterEffect">
                                  <p:stCondLst>
                                    <p:cond delay="0"/>
                                  </p:stCondLst>
                                  <p:childTnLst>
                                    <p:set>
                                      <p:cBhvr>
                                        <p:cTn id="100" dur="1" fill="hold">
                                          <p:stCondLst>
                                            <p:cond delay="0"/>
                                          </p:stCondLst>
                                        </p:cTn>
                                        <p:tgtEl>
                                          <p:spTgt spid="3"/>
                                        </p:tgtEl>
                                        <p:attrNameLst>
                                          <p:attrName>style.visibility</p:attrName>
                                        </p:attrNameLst>
                                      </p:cBhvr>
                                      <p:to>
                                        <p:strVal val="visible"/>
                                      </p:to>
                                    </p:set>
                                    <p:animEffect transition="in" filter="wipe(down)">
                                      <p:cBhvr>
                                        <p:cTn id="101" dur="500"/>
                                        <p:tgtEl>
                                          <p:spTgt spid="3"/>
                                        </p:tgtEl>
                                      </p:cBhvr>
                                    </p:animEffect>
                                  </p:childTnLst>
                                </p:cTn>
                              </p:par>
                            </p:childTnLst>
                          </p:cTn>
                        </p:par>
                        <p:par>
                          <p:cTn id="102" fill="hold">
                            <p:stCondLst>
                              <p:cond delay="9500"/>
                            </p:stCondLst>
                            <p:childTnLst>
                              <p:par>
                                <p:cTn id="103" presetID="22" presetClass="entr" presetSubtype="1"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wipe(up)">
                                      <p:cBhvr>
                                        <p:cTn id="105" dur="500"/>
                                        <p:tgtEl>
                                          <p:spTgt spid="38"/>
                                        </p:tgtEl>
                                      </p:cBhvr>
                                    </p:animEffect>
                                  </p:childTnLst>
                                </p:cTn>
                              </p:par>
                              <p:par>
                                <p:cTn id="106" presetID="42" presetClass="entr" presetSubtype="0" fill="hold" grpId="0"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500"/>
                                        <p:tgtEl>
                                          <p:spTgt spid="25"/>
                                        </p:tgtEl>
                                      </p:cBhvr>
                                    </p:animEffect>
                                    <p:anim calcmode="lin" valueType="num">
                                      <p:cBhvr>
                                        <p:cTn id="109" dur="500" fill="hold"/>
                                        <p:tgtEl>
                                          <p:spTgt spid="25"/>
                                        </p:tgtEl>
                                        <p:attrNameLst>
                                          <p:attrName>ppt_x</p:attrName>
                                        </p:attrNameLst>
                                      </p:cBhvr>
                                      <p:tavLst>
                                        <p:tav tm="0">
                                          <p:val>
                                            <p:strVal val="#ppt_x"/>
                                          </p:val>
                                        </p:tav>
                                        <p:tav tm="100000">
                                          <p:val>
                                            <p:strVal val="#ppt_x"/>
                                          </p:val>
                                        </p:tav>
                                      </p:tavLst>
                                    </p:anim>
                                    <p:anim calcmode="lin" valueType="num">
                                      <p:cBhvr>
                                        <p:cTn id="110"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P spid="1030" grpId="0" animBg="1"/>
      <p:bldP spid="1031" grpId="0" animBg="1"/>
      <p:bldP spid="25" grpId="0"/>
      <p:bldP spid="38" grpId="0"/>
      <p:bldP spid="49" grpId="0"/>
      <p:bldP spid="50" grpId="0"/>
      <p:bldP spid="55" grpId="0"/>
      <p:bldP spid="56" grpId="0"/>
      <p:bldP spid="41" grpId="0"/>
      <p:bldP spid="42" grpId="0"/>
      <p:bldP spid="4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38.pptx"/>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2035</Words>
  <Application>Microsoft Office PowerPoint</Application>
  <PresentationFormat>自定义</PresentationFormat>
  <Paragraphs>206</Paragraphs>
  <Slides>21</Slides>
  <Notes>21</Notes>
  <HiddenSlides>0</HiddenSlides>
  <MMClips>0</MMClips>
  <ScaleCrop>false</ScaleCrop>
  <HeadingPairs>
    <vt:vector size="4" baseType="variant">
      <vt:variant>
        <vt:lpstr>主题</vt:lpstr>
      </vt:variant>
      <vt:variant>
        <vt:i4>2</vt:i4>
      </vt:variant>
      <vt:variant>
        <vt:lpstr>幻灯片标题</vt:lpstr>
      </vt:variant>
      <vt:variant>
        <vt:i4>21</vt:i4>
      </vt:variant>
    </vt:vector>
  </HeadingPairs>
  <TitlesOfParts>
    <vt:vector size="23" baseType="lpstr">
      <vt:lpstr>第一PPT，www.1ppt.com</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Ma Liang</cp:lastModifiedBy>
  <cp:revision>2</cp:revision>
  <dcterms:created xsi:type="dcterms:W3CDTF">2016-09-18T14:45:55Z</dcterms:created>
  <dcterms:modified xsi:type="dcterms:W3CDTF">2019-06-26T09:15:56Z</dcterms:modified>
</cp:coreProperties>
</file>